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4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C7C88-14EA-E74A-9428-01BF27D6AAEC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6D03D-8940-2E44-B61D-E065B0EF9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26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6D03D-8940-2E44-B61D-E065B0EF97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41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7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9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4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8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7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3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2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5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85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4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798B-9B10-FF41-A224-11E7522937F6}" type="datetimeFigureOut">
              <a:rPr lang="en-US" smtClean="0"/>
              <a:t>19/03/12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AFB62-9253-A841-9631-5F05970B1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unlimitedloveinstitute.or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FEED BACK “TPCS” 2, 12 DE MARÇO</a:t>
            </a:r>
            <a:br>
              <a:rPr lang="en-US" sz="2000" dirty="0" smtClean="0"/>
            </a:br>
            <a:r>
              <a:rPr lang="en-US" sz="2000" dirty="0" smtClean="0"/>
              <a:t>TURMA A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417638"/>
            <a:ext cx="7960246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PREENCHER A TABELA ‘</a:t>
            </a:r>
            <a:r>
              <a:rPr lang="en-US" dirty="0" err="1" smtClean="0"/>
              <a:t>AutoresXTemasXDatasXObras</a:t>
            </a:r>
            <a:r>
              <a:rPr lang="en-US" dirty="0" smtClean="0"/>
              <a:t>’ </a:t>
            </a:r>
            <a:r>
              <a:rPr lang="en-US" dirty="0" err="1" smtClean="0"/>
              <a:t>ou</a:t>
            </a:r>
            <a:r>
              <a:rPr lang="en-US" dirty="0" smtClean="0"/>
              <a:t>, </a:t>
            </a:r>
            <a:r>
              <a:rPr lang="en-US" dirty="0" err="1" smtClean="0"/>
              <a:t>Ciencia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puzzle-solving (I. </a:t>
            </a:r>
            <a:r>
              <a:rPr lang="en-US" dirty="0" err="1" smtClean="0"/>
              <a:t>Lakatus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  -</a:t>
            </a:r>
            <a:r>
              <a:rPr lang="en-US" dirty="0" smtClean="0">
                <a:solidFill>
                  <a:srgbClr val="800000"/>
                </a:solidFill>
              </a:rPr>
              <a:t>Ana </a:t>
            </a:r>
            <a:r>
              <a:rPr lang="en-US" dirty="0" err="1" smtClean="0">
                <a:solidFill>
                  <a:srgbClr val="800000"/>
                </a:solidFill>
              </a:rPr>
              <a:t>Lobato</a:t>
            </a:r>
            <a:r>
              <a:rPr lang="en-US" dirty="0" smtClean="0">
                <a:solidFill>
                  <a:srgbClr val="800000"/>
                </a:solidFill>
              </a:rPr>
              <a:t>, </a:t>
            </a:r>
            <a:r>
              <a:rPr lang="en-US" dirty="0" err="1" smtClean="0">
                <a:solidFill>
                  <a:srgbClr val="800000"/>
                </a:solidFill>
              </a:rPr>
              <a:t>Noelia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>
                <a:solidFill>
                  <a:srgbClr val="800000"/>
                </a:solidFill>
              </a:rPr>
              <a:t>F</a:t>
            </a:r>
            <a:r>
              <a:rPr lang="en-US" dirty="0" err="1" smtClean="0">
                <a:solidFill>
                  <a:srgbClr val="800000"/>
                </a:solidFill>
              </a:rPr>
              <a:t>ernandes</a:t>
            </a:r>
            <a:r>
              <a:rPr lang="en-US" dirty="0" smtClean="0">
                <a:solidFill>
                  <a:srgbClr val="800000"/>
                </a:solidFill>
              </a:rPr>
              <a:t>, Carla </a:t>
            </a:r>
            <a:r>
              <a:rPr lang="en-US" dirty="0" err="1">
                <a:solidFill>
                  <a:srgbClr val="800000"/>
                </a:solidFill>
              </a:rPr>
              <a:t>R</a:t>
            </a:r>
            <a:r>
              <a:rPr lang="en-US" dirty="0" err="1" smtClean="0">
                <a:solidFill>
                  <a:srgbClr val="800000"/>
                </a:solidFill>
              </a:rPr>
              <a:t>ibeiro</a:t>
            </a:r>
            <a:r>
              <a:rPr lang="en-US" dirty="0" smtClean="0">
                <a:solidFill>
                  <a:srgbClr val="800000"/>
                </a:solidFill>
              </a:rPr>
              <a:t>, Ana </a:t>
            </a:r>
            <a:r>
              <a:rPr lang="en-US" dirty="0" err="1">
                <a:solidFill>
                  <a:srgbClr val="800000"/>
                </a:solidFill>
              </a:rPr>
              <a:t>P</a:t>
            </a:r>
            <a:r>
              <a:rPr lang="en-US" dirty="0" err="1" smtClean="0">
                <a:solidFill>
                  <a:srgbClr val="800000"/>
                </a:solidFill>
              </a:rPr>
              <a:t>acinha</a:t>
            </a:r>
            <a:r>
              <a:rPr lang="en-US" dirty="0" smtClean="0">
                <a:solidFill>
                  <a:srgbClr val="800000"/>
                </a:solidFill>
              </a:rPr>
              <a:t>, M. Ines Andrade, Selma </a:t>
            </a:r>
            <a:r>
              <a:rPr lang="en-US" dirty="0" err="1" smtClean="0">
                <a:solidFill>
                  <a:srgbClr val="800000"/>
                </a:solidFill>
              </a:rPr>
              <a:t>Domingos</a:t>
            </a:r>
            <a:r>
              <a:rPr lang="en-US" dirty="0" smtClean="0">
                <a:solidFill>
                  <a:srgbClr val="800000"/>
                </a:solidFill>
              </a:rPr>
              <a:t>, Ana Gomes, </a:t>
            </a:r>
            <a:r>
              <a:rPr lang="en-US" dirty="0" err="1" smtClean="0">
                <a:solidFill>
                  <a:srgbClr val="800000"/>
                </a:solidFill>
              </a:rPr>
              <a:t>Catarina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Pires</a:t>
            </a:r>
            <a:r>
              <a:rPr lang="en-US" dirty="0" smtClean="0">
                <a:solidFill>
                  <a:srgbClr val="800000"/>
                </a:solidFill>
              </a:rPr>
              <a:t>, Joel Costa, Susana </a:t>
            </a:r>
            <a:r>
              <a:rPr lang="en-US" dirty="0" err="1" smtClean="0">
                <a:solidFill>
                  <a:srgbClr val="800000"/>
                </a:solidFill>
              </a:rPr>
              <a:t>Fernandes</a:t>
            </a:r>
            <a:r>
              <a:rPr lang="en-US" dirty="0" smtClean="0">
                <a:solidFill>
                  <a:srgbClr val="800000"/>
                </a:solidFill>
              </a:rPr>
              <a:t>, </a:t>
            </a:r>
            <a:r>
              <a:rPr lang="en-US" dirty="0" err="1" smtClean="0">
                <a:solidFill>
                  <a:srgbClr val="800000"/>
                </a:solidFill>
              </a:rPr>
              <a:t>Elisabete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Mota</a:t>
            </a:r>
            <a:r>
              <a:rPr lang="en-US" dirty="0" smtClean="0">
                <a:solidFill>
                  <a:srgbClr val="800000"/>
                </a:solidFill>
              </a:rPr>
              <a:t> + </a:t>
            </a:r>
            <a:r>
              <a:rPr lang="en-US" dirty="0" err="1" smtClean="0">
                <a:solidFill>
                  <a:srgbClr val="800000"/>
                </a:solidFill>
              </a:rPr>
              <a:t>Elvander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Loureiro</a:t>
            </a:r>
            <a:r>
              <a:rPr lang="en-US" dirty="0" smtClean="0">
                <a:solidFill>
                  <a:srgbClr val="800000"/>
                </a:solidFill>
              </a:rPr>
              <a:t>, </a:t>
            </a:r>
            <a:r>
              <a:rPr lang="en-US" dirty="0" err="1" smtClean="0">
                <a:solidFill>
                  <a:srgbClr val="800000"/>
                </a:solidFill>
              </a:rPr>
              <a:t>Ligia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err="1" smtClean="0">
                <a:solidFill>
                  <a:srgbClr val="800000"/>
                </a:solidFill>
              </a:rPr>
              <a:t>G</a:t>
            </a:r>
            <a:r>
              <a:rPr lang="en-US" dirty="0" err="1" smtClean="0">
                <a:solidFill>
                  <a:srgbClr val="800000"/>
                </a:solidFill>
              </a:rPr>
              <a:t>óias</a:t>
            </a:r>
            <a:r>
              <a:rPr lang="en-US" dirty="0" smtClean="0">
                <a:solidFill>
                  <a:srgbClr val="800000"/>
                </a:solidFill>
              </a:rPr>
              <a:t>, Daniela Dias, Vera Costa, Margarida </a:t>
            </a:r>
            <a:r>
              <a:rPr lang="en-US" dirty="0" err="1" smtClean="0">
                <a:solidFill>
                  <a:srgbClr val="800000"/>
                </a:solidFill>
              </a:rPr>
              <a:t>Baptista</a:t>
            </a:r>
            <a:r>
              <a:rPr lang="en-US" dirty="0" smtClean="0"/>
              <a:t>;  (= 16).</a:t>
            </a:r>
          </a:p>
          <a:p>
            <a:endParaRPr lang="en-US" dirty="0"/>
          </a:p>
          <a:p>
            <a:pPr marL="342900" indent="-342900">
              <a:buAutoNum type="arabicPeriod" startAt="2"/>
            </a:pPr>
            <a:r>
              <a:rPr lang="en-US" dirty="0" smtClean="0"/>
              <a:t>LABORATÓRIO EXPERIENCIAL  </a:t>
            </a:r>
            <a:r>
              <a:rPr lang="en-US" dirty="0" err="1" smtClean="0"/>
              <a:t>Conversas</a:t>
            </a:r>
            <a:r>
              <a:rPr lang="en-US" dirty="0" smtClean="0"/>
              <a:t> com </a:t>
            </a:r>
            <a:r>
              <a:rPr lang="en-US" dirty="0" err="1" smtClean="0"/>
              <a:t>Consequencias</a:t>
            </a:r>
            <a:r>
              <a:rPr lang="en-US" dirty="0" smtClean="0"/>
              <a:t> – micro </a:t>
            </a:r>
            <a:r>
              <a:rPr lang="en-US" dirty="0" err="1" smtClean="0"/>
              <a:t>comunicações</a:t>
            </a:r>
            <a:r>
              <a:rPr lang="en-US" dirty="0" smtClean="0"/>
              <a:t> com macro </a:t>
            </a:r>
            <a:r>
              <a:rPr lang="en-US" dirty="0" err="1" smtClean="0"/>
              <a:t>efeitos</a:t>
            </a:r>
            <a:r>
              <a:rPr lang="en-US" dirty="0" smtClean="0"/>
              <a:t> (#</a:t>
            </a:r>
            <a:r>
              <a:rPr lang="en-US" dirty="0" smtClean="0"/>
              <a:t> 4 </a:t>
            </a:r>
            <a:r>
              <a:rPr lang="en-US" dirty="0" err="1" smtClean="0"/>
              <a:t>Madalena</a:t>
            </a:r>
            <a:r>
              <a:rPr lang="en-US" dirty="0" smtClean="0"/>
              <a:t> - </a:t>
            </a:r>
            <a:r>
              <a:rPr lang="en-US" dirty="0" err="1" smtClean="0"/>
              <a:t>Afonso</a:t>
            </a:r>
            <a:r>
              <a:rPr lang="en-US" dirty="0" smtClean="0"/>
              <a:t>): </a:t>
            </a:r>
            <a:r>
              <a:rPr lang="en-US" dirty="0" err="1" smtClean="0">
                <a:solidFill>
                  <a:srgbClr val="FF0000"/>
                </a:solidFill>
              </a:rPr>
              <a:t>Telma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Brissos</a:t>
            </a:r>
            <a:r>
              <a:rPr lang="en-US" dirty="0" smtClean="0">
                <a:solidFill>
                  <a:srgbClr val="FF0000"/>
                </a:solidFill>
              </a:rPr>
              <a:t>, Patricia </a:t>
            </a:r>
            <a:r>
              <a:rPr lang="en-US" dirty="0" err="1" smtClean="0">
                <a:solidFill>
                  <a:srgbClr val="FF0000"/>
                </a:solidFill>
              </a:rPr>
              <a:t>Carvalho</a:t>
            </a:r>
            <a:r>
              <a:rPr lang="en-US" dirty="0" smtClean="0">
                <a:solidFill>
                  <a:srgbClr val="FF0000"/>
                </a:solidFill>
              </a:rPr>
              <a:t>, Pedro </a:t>
            </a:r>
            <a:r>
              <a:rPr lang="en-US" dirty="0" err="1" smtClean="0">
                <a:solidFill>
                  <a:srgbClr val="FF0000"/>
                </a:solidFill>
              </a:rPr>
              <a:t>Vitorino</a:t>
            </a:r>
            <a:r>
              <a:rPr lang="en-US" dirty="0" smtClean="0">
                <a:solidFill>
                  <a:srgbClr val="FF0000"/>
                </a:solidFill>
              </a:rPr>
              <a:t>, Ines Gomes, </a:t>
            </a:r>
            <a:r>
              <a:rPr lang="en-US" dirty="0" err="1" smtClean="0">
                <a:solidFill>
                  <a:srgbClr val="FF0000"/>
                </a:solidFill>
              </a:rPr>
              <a:t>Madalena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Morais</a:t>
            </a:r>
            <a:r>
              <a:rPr lang="en-US" dirty="0" smtClean="0">
                <a:solidFill>
                  <a:srgbClr val="FF0000"/>
                </a:solidFill>
              </a:rPr>
              <a:t>, Silvia </a:t>
            </a:r>
            <a:r>
              <a:rPr lang="en-US" dirty="0" err="1" smtClean="0">
                <a:solidFill>
                  <a:srgbClr val="FF0000"/>
                </a:solidFill>
              </a:rPr>
              <a:t>Mendonça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Andreia</a:t>
            </a:r>
            <a:r>
              <a:rPr lang="en-US" dirty="0" smtClean="0">
                <a:solidFill>
                  <a:srgbClr val="FF0000"/>
                </a:solidFill>
              </a:rPr>
              <a:t> Pinto, Andre </a:t>
            </a:r>
            <a:r>
              <a:rPr lang="en-US" dirty="0" err="1" smtClean="0">
                <a:solidFill>
                  <a:srgbClr val="FF0000"/>
                </a:solidFill>
              </a:rPr>
              <a:t>Ribeiro</a:t>
            </a:r>
            <a:r>
              <a:rPr lang="en-US" dirty="0" smtClean="0">
                <a:solidFill>
                  <a:srgbClr val="FF0000"/>
                </a:solidFill>
              </a:rPr>
              <a:t>, Joana </a:t>
            </a:r>
            <a:r>
              <a:rPr lang="en-US" dirty="0" err="1" smtClean="0">
                <a:solidFill>
                  <a:srgbClr val="FF0000"/>
                </a:solidFill>
              </a:rPr>
              <a:t>Salavessa</a:t>
            </a:r>
            <a:r>
              <a:rPr lang="en-US" dirty="0" smtClean="0">
                <a:solidFill>
                  <a:srgbClr val="FF0000"/>
                </a:solidFill>
              </a:rPr>
              <a:t>, Bruno </a:t>
            </a:r>
            <a:r>
              <a:rPr lang="en-US" dirty="0" err="1">
                <a:solidFill>
                  <a:srgbClr val="FF0000"/>
                </a:solidFill>
              </a:rPr>
              <a:t>C</a:t>
            </a:r>
            <a:r>
              <a:rPr lang="en-US" dirty="0" err="1" smtClean="0">
                <a:solidFill>
                  <a:srgbClr val="FF0000"/>
                </a:solidFill>
              </a:rPr>
              <a:t>alado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Andreia</a:t>
            </a:r>
            <a:r>
              <a:rPr lang="en-US" dirty="0" smtClean="0">
                <a:solidFill>
                  <a:srgbClr val="FF0000"/>
                </a:solidFill>
              </a:rPr>
              <a:t> Reis, </a:t>
            </a:r>
            <a:r>
              <a:rPr lang="en-US" dirty="0" err="1" smtClean="0">
                <a:solidFill>
                  <a:srgbClr val="FF0000"/>
                </a:solidFill>
              </a:rPr>
              <a:t>Vania</a:t>
            </a:r>
            <a:r>
              <a:rPr lang="en-US" dirty="0" smtClean="0">
                <a:solidFill>
                  <a:srgbClr val="FF0000"/>
                </a:solidFill>
              </a:rPr>
              <a:t> Oliveira, Andre Castro;</a:t>
            </a:r>
            <a:r>
              <a:rPr lang="en-US" dirty="0" smtClean="0"/>
              <a:t> (= 13).</a:t>
            </a:r>
          </a:p>
          <a:p>
            <a:r>
              <a:rPr lang="en-US" dirty="0" smtClean="0"/>
              <a:t>       (#5  Sonia – Luis ): </a:t>
            </a:r>
            <a:r>
              <a:rPr lang="en-US" dirty="0" smtClean="0">
                <a:solidFill>
                  <a:srgbClr val="FF6600"/>
                </a:solidFill>
              </a:rPr>
              <a:t>Pedro Julio; Mario Pereira; Sara Tavares </a:t>
            </a:r>
            <a:r>
              <a:rPr lang="en-US" dirty="0" smtClean="0"/>
              <a:t>(= 3).</a:t>
            </a:r>
          </a:p>
          <a:p>
            <a:r>
              <a:rPr lang="en-US" dirty="0"/>
              <a:t> </a:t>
            </a:r>
            <a:r>
              <a:rPr lang="en-US" dirty="0" smtClean="0"/>
              <a:t>      (#3 QUEIXA &amp; FRAZAC )</a:t>
            </a:r>
            <a:r>
              <a:rPr lang="en-US" dirty="0" smtClean="0">
                <a:solidFill>
                  <a:srgbClr val="FFFF00"/>
                </a:solidFill>
              </a:rPr>
              <a:t>: Bruno Sousa </a:t>
            </a:r>
            <a:r>
              <a:rPr lang="en-US" dirty="0" smtClean="0"/>
              <a:t>( = 1).</a:t>
            </a:r>
          </a:p>
          <a:p>
            <a:r>
              <a:rPr lang="en-US" dirty="0"/>
              <a:t> </a:t>
            </a:r>
            <a:r>
              <a:rPr lang="en-US" dirty="0" smtClean="0"/>
              <a:t>      ( Bens </a:t>
            </a:r>
            <a:r>
              <a:rPr lang="en-US" dirty="0" err="1" smtClean="0"/>
              <a:t>Produtos</a:t>
            </a:r>
            <a:r>
              <a:rPr lang="en-US" dirty="0" smtClean="0"/>
              <a:t> &amp; </a:t>
            </a:r>
            <a:r>
              <a:rPr lang="en-US" dirty="0" err="1" smtClean="0"/>
              <a:t>Serviços</a:t>
            </a:r>
            <a:r>
              <a:rPr lang="en-US" dirty="0" smtClean="0"/>
              <a:t> </a:t>
            </a:r>
            <a:r>
              <a:rPr lang="en-US" dirty="0" err="1" smtClean="0"/>
              <a:t>Positivos</a:t>
            </a:r>
            <a:r>
              <a:rPr lang="en-US" dirty="0" smtClean="0"/>
              <a:t>): </a:t>
            </a:r>
            <a:r>
              <a:rPr lang="en-US" dirty="0" smtClean="0">
                <a:solidFill>
                  <a:srgbClr val="CCFFCC"/>
                </a:solidFill>
              </a:rPr>
              <a:t>Carla </a:t>
            </a:r>
            <a:r>
              <a:rPr lang="en-US" dirty="0" err="1" smtClean="0">
                <a:solidFill>
                  <a:srgbClr val="CCFFCC"/>
                </a:solidFill>
              </a:rPr>
              <a:t>Ribeiro</a:t>
            </a:r>
            <a:r>
              <a:rPr lang="en-US" dirty="0" smtClean="0">
                <a:solidFill>
                  <a:srgbClr val="CCFFCC"/>
                </a:solidFill>
              </a:rPr>
              <a:t>, Ana </a:t>
            </a:r>
            <a:r>
              <a:rPr lang="en-US" dirty="0" err="1">
                <a:solidFill>
                  <a:srgbClr val="CCFFCC"/>
                </a:solidFill>
              </a:rPr>
              <a:t>M</a:t>
            </a:r>
            <a:r>
              <a:rPr lang="en-US" dirty="0" err="1" smtClean="0">
                <a:solidFill>
                  <a:srgbClr val="CCFFCC"/>
                </a:solidFill>
              </a:rPr>
              <a:t>acedo</a:t>
            </a:r>
            <a:r>
              <a:rPr lang="en-US" dirty="0" smtClean="0">
                <a:solidFill>
                  <a:srgbClr val="CCFFCC"/>
                </a:solidFill>
              </a:rPr>
              <a:t> </a:t>
            </a:r>
            <a:r>
              <a:rPr lang="en-US" dirty="0" smtClean="0"/>
              <a:t>(= 2).</a:t>
            </a:r>
          </a:p>
          <a:p>
            <a:r>
              <a:rPr lang="en-US" dirty="0"/>
              <a:t> </a:t>
            </a:r>
            <a:r>
              <a:rPr lang="en-US" dirty="0" smtClean="0"/>
              <a:t>      (#1 Expert Knowledge without the True): </a:t>
            </a:r>
            <a:r>
              <a:rPr lang="en-US" dirty="0" smtClean="0">
                <a:solidFill>
                  <a:srgbClr val="008000"/>
                </a:solidFill>
              </a:rPr>
              <a:t>Marlene </a:t>
            </a:r>
            <a:r>
              <a:rPr lang="en-US" dirty="0" err="1" smtClean="0">
                <a:solidFill>
                  <a:srgbClr val="008000"/>
                </a:solidFill>
              </a:rPr>
              <a:t>Gonçalves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smtClean="0"/>
              <a:t>(=1).</a:t>
            </a:r>
          </a:p>
          <a:p>
            <a:r>
              <a:rPr lang="en-US" dirty="0"/>
              <a:t> </a:t>
            </a:r>
            <a:r>
              <a:rPr lang="en-US" dirty="0" smtClean="0"/>
              <a:t>      (</a:t>
            </a:r>
            <a:r>
              <a:rPr lang="en-US" dirty="0" err="1" smtClean="0"/>
              <a:t>Reflex</a:t>
            </a:r>
            <a:r>
              <a:rPr lang="en-US" dirty="0" err="1" smtClean="0"/>
              <a:t>ão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Psicologia</a:t>
            </a:r>
            <a:r>
              <a:rPr lang="en-US" dirty="0" smtClean="0"/>
              <a:t> Social): </a:t>
            </a:r>
            <a:r>
              <a:rPr lang="en-US" dirty="0" smtClean="0">
                <a:solidFill>
                  <a:srgbClr val="3366FF"/>
                </a:solidFill>
              </a:rPr>
              <a:t>Bruno Costa </a:t>
            </a:r>
            <a:r>
              <a:rPr lang="en-US" dirty="0" smtClean="0"/>
              <a:t>(= 1).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372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FEED BACK “TPCS” 2, 12 DE MARÇO</a:t>
            </a:r>
            <a:br>
              <a:rPr lang="en-US" sz="2000" dirty="0" smtClean="0"/>
            </a:br>
            <a:r>
              <a:rPr lang="en-US" sz="2000" dirty="0" smtClean="0"/>
              <a:t>TURMA A (cont.)</a:t>
            </a:r>
            <a:br>
              <a:rPr lang="en-US" sz="2000" dirty="0" smtClean="0"/>
            </a:br>
            <a:r>
              <a:rPr lang="en-US" sz="2000" dirty="0" smtClean="0"/>
              <a:t> </a:t>
            </a:r>
            <a:r>
              <a:rPr lang="en-US" sz="2000" dirty="0" err="1" smtClean="0"/>
              <a:t>Conclus</a:t>
            </a:r>
            <a:r>
              <a:rPr lang="en-US" sz="2000" dirty="0" err="1" smtClean="0"/>
              <a:t>ões</a:t>
            </a:r>
            <a:r>
              <a:rPr lang="en-US" sz="2000" dirty="0" smtClean="0"/>
              <a:t>/’</a:t>
            </a:r>
            <a:r>
              <a:rPr lang="en-US" sz="2000" dirty="0" err="1" smtClean="0"/>
              <a:t>Clownclusões</a:t>
            </a:r>
            <a:r>
              <a:rPr lang="en-US" sz="2000" dirty="0" smtClean="0"/>
              <a:t>’ de </a:t>
            </a:r>
            <a:r>
              <a:rPr lang="en-US" sz="2000" dirty="0" err="1" smtClean="0"/>
              <a:t>satélite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489761" y="1660572"/>
            <a:ext cx="7308993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‘POWER BREAKS’ </a:t>
            </a:r>
            <a:r>
              <a:rPr lang="en-US" dirty="0" err="1" smtClean="0"/>
              <a:t>como</a:t>
            </a:r>
            <a:r>
              <a:rPr lang="en-US" dirty="0" smtClean="0"/>
              <a:t> RECURSO HUMANO (</a:t>
            </a:r>
            <a:r>
              <a:rPr lang="en-US" dirty="0" err="1" smtClean="0"/>
              <a:t>fundamentaç</a:t>
            </a:r>
            <a:r>
              <a:rPr lang="en-US" dirty="0" err="1" smtClean="0"/>
              <a:t>ão</a:t>
            </a:r>
            <a:r>
              <a:rPr lang="en-US" dirty="0" smtClean="0"/>
              <a:t> </a:t>
            </a:r>
            <a:r>
              <a:rPr lang="en-US" dirty="0" err="1" smtClean="0"/>
              <a:t>fisiologica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ginastica</a:t>
            </a:r>
            <a:r>
              <a:rPr lang="en-US" dirty="0" smtClean="0"/>
              <a:t> </a:t>
            </a:r>
            <a:r>
              <a:rPr lang="en-US" dirty="0" err="1" smtClean="0"/>
              <a:t>laboral</a:t>
            </a:r>
            <a:r>
              <a:rPr lang="en-US" dirty="0" smtClean="0"/>
              <a:t>, e </a:t>
            </a:r>
            <a:r>
              <a:rPr lang="en-US" dirty="0" err="1" smtClean="0"/>
              <a:t>psicologica</a:t>
            </a:r>
            <a:r>
              <a:rPr lang="en-US" dirty="0" smtClean="0"/>
              <a:t> </a:t>
            </a:r>
            <a:r>
              <a:rPr lang="en-US" dirty="0" err="1" smtClean="0"/>
              <a:t>emoções</a:t>
            </a:r>
            <a:r>
              <a:rPr lang="en-US" dirty="0" smtClean="0"/>
              <a:t> </a:t>
            </a:r>
            <a:r>
              <a:rPr lang="en-US" dirty="0" err="1" smtClean="0"/>
              <a:t>positivas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aprendizagem</a:t>
            </a:r>
            <a:r>
              <a:rPr lang="en-US" dirty="0" smtClean="0"/>
              <a:t> </a:t>
            </a:r>
            <a:r>
              <a:rPr lang="en-US" i="1" dirty="0" smtClean="0"/>
              <a:t>Broad &amp; Build Theory </a:t>
            </a:r>
            <a:r>
              <a:rPr lang="en-US" dirty="0" smtClean="0"/>
              <a:t>de B. Frederickson)</a:t>
            </a:r>
          </a:p>
          <a:p>
            <a:endParaRPr lang="en-US" dirty="0" smtClean="0"/>
          </a:p>
          <a:p>
            <a:r>
              <a:rPr lang="en-US" dirty="0" err="1" smtClean="0"/>
              <a:t>Grupos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660066"/>
                </a:solidFill>
              </a:rPr>
              <a:t>Claudia </a:t>
            </a:r>
            <a:r>
              <a:rPr lang="en-US" dirty="0" err="1" smtClean="0">
                <a:solidFill>
                  <a:srgbClr val="660066"/>
                </a:solidFill>
              </a:rPr>
              <a:t>Azevedo</a:t>
            </a:r>
            <a:r>
              <a:rPr lang="en-US" dirty="0" smtClean="0">
                <a:solidFill>
                  <a:srgbClr val="660066"/>
                </a:solidFill>
              </a:rPr>
              <a:t>, Sara </a:t>
            </a:r>
            <a:r>
              <a:rPr lang="en-US" dirty="0" err="1" smtClean="0">
                <a:solidFill>
                  <a:srgbClr val="660066"/>
                </a:solidFill>
              </a:rPr>
              <a:t>Barradas</a:t>
            </a:r>
            <a:r>
              <a:rPr lang="en-US" dirty="0" smtClean="0">
                <a:solidFill>
                  <a:srgbClr val="660066"/>
                </a:solidFill>
              </a:rPr>
              <a:t>, Tania Ferreira (=3); Ana Coelho, Bruno Costa, Paulo Tavares, Sonia Rodrigues, </a:t>
            </a:r>
            <a:r>
              <a:rPr lang="en-US" dirty="0" err="1">
                <a:solidFill>
                  <a:srgbClr val="660066"/>
                </a:solidFill>
              </a:rPr>
              <a:t>V</a:t>
            </a:r>
            <a:r>
              <a:rPr lang="en-US" dirty="0" err="1" smtClean="0">
                <a:solidFill>
                  <a:srgbClr val="660066"/>
                </a:solidFill>
              </a:rPr>
              <a:t>ania</a:t>
            </a:r>
            <a:r>
              <a:rPr lang="en-US" dirty="0" smtClean="0">
                <a:solidFill>
                  <a:srgbClr val="660066"/>
                </a:solidFill>
              </a:rPr>
              <a:t> Oliveira (= 5); Ana Marta Rodrigues, Ana </a:t>
            </a:r>
            <a:r>
              <a:rPr lang="en-US" dirty="0" err="1" smtClean="0">
                <a:solidFill>
                  <a:srgbClr val="660066"/>
                </a:solidFill>
              </a:rPr>
              <a:t>Sim</a:t>
            </a:r>
            <a:r>
              <a:rPr lang="en-US" dirty="0" err="1" smtClean="0">
                <a:solidFill>
                  <a:srgbClr val="660066"/>
                </a:solidFill>
              </a:rPr>
              <a:t>ões</a:t>
            </a:r>
            <a:r>
              <a:rPr lang="en-US" dirty="0" smtClean="0">
                <a:solidFill>
                  <a:srgbClr val="660066"/>
                </a:solidFill>
              </a:rPr>
              <a:t>, M </a:t>
            </a:r>
            <a:r>
              <a:rPr lang="en-US" dirty="0" err="1" smtClean="0">
                <a:solidFill>
                  <a:srgbClr val="660066"/>
                </a:solidFill>
              </a:rPr>
              <a:t>João</a:t>
            </a:r>
            <a:r>
              <a:rPr lang="en-US" dirty="0" smtClean="0">
                <a:solidFill>
                  <a:srgbClr val="660066"/>
                </a:solidFill>
              </a:rPr>
              <a:t> Medeiros, Lucia </a:t>
            </a:r>
            <a:r>
              <a:rPr lang="en-US" dirty="0" err="1" smtClean="0">
                <a:solidFill>
                  <a:srgbClr val="660066"/>
                </a:solidFill>
              </a:rPr>
              <a:t>Lacerda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smtClean="0"/>
              <a:t>(=4); (TOTAL = 12.)</a:t>
            </a:r>
          </a:p>
          <a:p>
            <a:endParaRPr lang="en-US" dirty="0"/>
          </a:p>
          <a:p>
            <a:r>
              <a:rPr lang="en-US" i="1" dirty="0" err="1" smtClean="0"/>
              <a:t>Clownclus</a:t>
            </a:r>
            <a:r>
              <a:rPr lang="en-US" i="1" dirty="0" err="1" smtClean="0"/>
              <a:t>ões</a:t>
            </a:r>
            <a:r>
              <a:rPr lang="en-US" dirty="0" smtClean="0"/>
              <a:t>: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Qualidade</a:t>
            </a:r>
            <a:r>
              <a:rPr lang="en-US" dirty="0" smtClean="0"/>
              <a:t> de </a:t>
            </a:r>
            <a:r>
              <a:rPr lang="en-US" dirty="0" err="1" smtClean="0"/>
              <a:t>informação</a:t>
            </a:r>
            <a:r>
              <a:rPr lang="en-US" dirty="0" smtClean="0"/>
              <a:t> </a:t>
            </a:r>
            <a:r>
              <a:rPr lang="en-US" dirty="0" err="1" smtClean="0"/>
              <a:t>recolhida</a:t>
            </a:r>
            <a:r>
              <a:rPr lang="en-US" dirty="0" smtClean="0"/>
              <a:t> e </a:t>
            </a:r>
            <a:r>
              <a:rPr lang="en-US" dirty="0" err="1" smtClean="0"/>
              <a:t>trabalhada</a:t>
            </a:r>
            <a:r>
              <a:rPr lang="en-US" dirty="0" smtClean="0"/>
              <a:t> </a:t>
            </a:r>
            <a:r>
              <a:rPr lang="en-US" dirty="0" err="1" smtClean="0"/>
              <a:t>globalmente</a:t>
            </a:r>
            <a:r>
              <a:rPr lang="en-US" dirty="0" smtClean="0"/>
              <a:t> </a:t>
            </a:r>
            <a:r>
              <a:rPr lang="en-US" dirty="0" err="1" smtClean="0"/>
              <a:t>muito</a:t>
            </a:r>
            <a:r>
              <a:rPr lang="en-US" dirty="0" smtClean="0"/>
              <a:t> </a:t>
            </a:r>
            <a:r>
              <a:rPr lang="en-US" dirty="0" err="1" smtClean="0"/>
              <a:t>elevada</a:t>
            </a:r>
            <a:r>
              <a:rPr lang="en-US" dirty="0" smtClean="0"/>
              <a:t>!!! </a:t>
            </a:r>
            <a:r>
              <a:rPr lang="en-US" dirty="0" err="1" smtClean="0"/>
              <a:t>Parabens</a:t>
            </a:r>
            <a:r>
              <a:rPr lang="en-US" dirty="0" smtClean="0"/>
              <a:t>!  Mas com </a:t>
            </a:r>
            <a:r>
              <a:rPr lang="en-US" dirty="0" err="1" smtClean="0"/>
              <a:t>bastante</a:t>
            </a:r>
            <a:r>
              <a:rPr lang="en-US" dirty="0" smtClean="0"/>
              <a:t> </a:t>
            </a:r>
            <a:r>
              <a:rPr lang="en-US" dirty="0" err="1" smtClean="0"/>
              <a:t>variabilidade</a:t>
            </a:r>
            <a:r>
              <a:rPr lang="en-US" dirty="0" smtClean="0"/>
              <a:t>.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Exemplos</a:t>
            </a:r>
            <a:r>
              <a:rPr lang="en-US" dirty="0" smtClean="0"/>
              <a:t> de best practices/</a:t>
            </a:r>
            <a:r>
              <a:rPr lang="en-US" dirty="0" err="1" smtClean="0"/>
              <a:t>melhores</a:t>
            </a:r>
            <a:r>
              <a:rPr lang="en-US" dirty="0" smtClean="0"/>
              <a:t> </a:t>
            </a:r>
            <a:r>
              <a:rPr lang="en-US" dirty="0" err="1" smtClean="0"/>
              <a:t>praticas</a:t>
            </a:r>
            <a:r>
              <a:rPr lang="en-US" dirty="0" smtClean="0"/>
              <a:t>:</a:t>
            </a:r>
          </a:p>
          <a:p>
            <a:r>
              <a:rPr lang="en-US" dirty="0"/>
              <a:t> </a:t>
            </a:r>
            <a:r>
              <a:rPr lang="en-US" dirty="0" smtClean="0"/>
              <a:t>            2. 1.  </a:t>
            </a:r>
            <a:r>
              <a:rPr lang="en-US" dirty="0" err="1" smtClean="0"/>
              <a:t>citar</a:t>
            </a:r>
            <a:r>
              <a:rPr lang="en-US" dirty="0" smtClean="0"/>
              <a:t> </a:t>
            </a:r>
            <a:r>
              <a:rPr lang="en-US" dirty="0" err="1" smtClean="0"/>
              <a:t>fontes</a:t>
            </a:r>
            <a:r>
              <a:rPr lang="en-US" dirty="0" smtClean="0"/>
              <a:t> (sites, </a:t>
            </a:r>
            <a:r>
              <a:rPr lang="en-US" dirty="0" err="1" smtClean="0"/>
              <a:t>artigos</a:t>
            </a:r>
            <a:r>
              <a:rPr lang="en-US" dirty="0" smtClean="0"/>
              <a:t>, </a:t>
            </a:r>
            <a:r>
              <a:rPr lang="en-US" dirty="0" err="1" smtClean="0"/>
              <a:t>livros</a:t>
            </a:r>
            <a:r>
              <a:rPr lang="en-US" dirty="0" smtClean="0"/>
              <a:t>);</a:t>
            </a:r>
          </a:p>
          <a:p>
            <a:r>
              <a:rPr lang="en-US" dirty="0"/>
              <a:t> </a:t>
            </a:r>
            <a:r>
              <a:rPr lang="en-US" dirty="0" smtClean="0"/>
              <a:t>            2. 2. </a:t>
            </a:r>
            <a:r>
              <a:rPr lang="en-US" dirty="0" err="1" smtClean="0"/>
              <a:t>expressar</a:t>
            </a:r>
            <a:r>
              <a:rPr lang="en-US" dirty="0" smtClean="0"/>
              <a:t> </a:t>
            </a:r>
            <a:r>
              <a:rPr lang="en-US" dirty="0" err="1" smtClean="0"/>
              <a:t>opiniões</a:t>
            </a:r>
            <a:r>
              <a:rPr lang="en-US" dirty="0" smtClean="0"/>
              <a:t> </a:t>
            </a:r>
            <a:r>
              <a:rPr lang="en-US" dirty="0" err="1" smtClean="0"/>
              <a:t>próprias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referir</a:t>
            </a:r>
            <a:r>
              <a:rPr lang="en-US" dirty="0" smtClean="0"/>
              <a:t>-se </a:t>
            </a:r>
            <a:r>
              <a:rPr lang="en-US" dirty="0" err="1" smtClean="0"/>
              <a:t>á</a:t>
            </a:r>
            <a:r>
              <a:rPr lang="en-US" dirty="0" smtClean="0"/>
              <a:t> </a:t>
            </a:r>
            <a:r>
              <a:rPr lang="en-US" dirty="0" err="1" smtClean="0"/>
              <a:t>experiencia</a:t>
            </a:r>
            <a:r>
              <a:rPr lang="en-US" dirty="0" smtClean="0"/>
              <a:t> </a:t>
            </a:r>
            <a:r>
              <a:rPr lang="en-US" dirty="0" err="1" smtClean="0"/>
              <a:t>pessoal</a:t>
            </a:r>
            <a:r>
              <a:rPr lang="en-US" dirty="0" smtClean="0"/>
              <a:t> de forma </a:t>
            </a:r>
            <a:r>
              <a:rPr lang="en-US" dirty="0" err="1" smtClean="0"/>
              <a:t>reflexiva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2. 3.  ‘</a:t>
            </a:r>
            <a:r>
              <a:rPr lang="en-US" dirty="0" err="1" smtClean="0"/>
              <a:t>acrescentar</a:t>
            </a:r>
            <a:r>
              <a:rPr lang="en-US" dirty="0" smtClean="0"/>
              <a:t>’ </a:t>
            </a:r>
            <a:r>
              <a:rPr lang="en-US" dirty="0" err="1" smtClean="0"/>
              <a:t>temas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assuntos</a:t>
            </a:r>
            <a:r>
              <a:rPr lang="en-US" dirty="0" smtClean="0"/>
              <a:t>, </a:t>
            </a:r>
            <a:r>
              <a:rPr lang="en-US" dirty="0" err="1" smtClean="0"/>
              <a:t>problematizar</a:t>
            </a:r>
            <a:r>
              <a:rPr lang="en-US" dirty="0" smtClean="0"/>
              <a:t> </a:t>
            </a:r>
            <a:r>
              <a:rPr lang="en-US" dirty="0" err="1" smtClean="0"/>
              <a:t>situações</a:t>
            </a:r>
            <a:r>
              <a:rPr lang="en-US" dirty="0" smtClean="0"/>
              <a:t> </a:t>
            </a:r>
            <a:r>
              <a:rPr lang="en-US" dirty="0" err="1" smtClean="0"/>
              <a:t>numa</a:t>
            </a:r>
            <a:r>
              <a:rPr lang="en-US" dirty="0" smtClean="0"/>
              <a:t> </a:t>
            </a:r>
            <a:r>
              <a:rPr lang="en-US" dirty="0" err="1" smtClean="0"/>
              <a:t>perspectiva</a:t>
            </a:r>
            <a:r>
              <a:rPr lang="en-US" dirty="0" smtClean="0"/>
              <a:t> de ‘</a:t>
            </a:r>
            <a:r>
              <a:rPr lang="en-US" dirty="0" err="1" smtClean="0"/>
              <a:t>construir</a:t>
            </a:r>
            <a:r>
              <a:rPr lang="en-US" dirty="0" smtClean="0"/>
              <a:t>’ </a:t>
            </a:r>
            <a:r>
              <a:rPr lang="en-US" dirty="0" err="1" smtClean="0"/>
              <a:t>soluções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6863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FEED BACK “TPCS” 2, 12 DE MARÇO</a:t>
            </a:r>
            <a:br>
              <a:rPr lang="en-US" sz="2200" dirty="0" smtClean="0"/>
            </a:br>
            <a:r>
              <a:rPr lang="en-US" sz="2200" dirty="0" smtClean="0"/>
              <a:t>TURMA A (cont.)</a:t>
            </a:r>
            <a:br>
              <a:rPr lang="en-US" sz="2200" dirty="0" smtClean="0"/>
            </a:br>
            <a:r>
              <a:rPr lang="en-US" sz="2200" dirty="0" smtClean="0"/>
              <a:t> </a:t>
            </a:r>
            <a:r>
              <a:rPr lang="en-US" sz="2200" i="1" dirty="0" err="1" smtClean="0"/>
              <a:t>Slowgest</a:t>
            </a:r>
            <a:r>
              <a:rPr lang="en-US" sz="2200" i="1" dirty="0" err="1" smtClean="0"/>
              <a:t>ões</a:t>
            </a:r>
            <a:r>
              <a:rPr lang="en-US" sz="2200" i="1" dirty="0" smtClean="0"/>
              <a:t>, </a:t>
            </a:r>
            <a:r>
              <a:rPr lang="en-US" sz="2200" i="1" dirty="0" err="1" smtClean="0"/>
              <a:t>ie</a:t>
            </a:r>
            <a:r>
              <a:rPr lang="en-US" sz="2200" i="1" dirty="0" smtClean="0"/>
              <a:t>, </a:t>
            </a:r>
            <a:r>
              <a:rPr lang="en-US" sz="2200" i="1" dirty="0" err="1" smtClean="0"/>
              <a:t>sugestões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para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considerar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reflexivamente</a:t>
            </a:r>
            <a:endParaRPr lang="en-US" sz="22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86129" y="1579172"/>
            <a:ext cx="7228908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Integrar</a:t>
            </a:r>
            <a:r>
              <a:rPr lang="en-US" dirty="0" smtClean="0"/>
              <a:t> Puzzles e </a:t>
            </a:r>
            <a:r>
              <a:rPr lang="en-US" dirty="0" err="1" smtClean="0"/>
              <a:t>fazer</a:t>
            </a:r>
            <a:r>
              <a:rPr lang="en-US" dirty="0" smtClean="0"/>
              <a:t> um MEGAPUZZLE/TABELA com </a:t>
            </a:r>
            <a:r>
              <a:rPr lang="en-US" dirty="0" err="1" smtClean="0"/>
              <a:t>alguma</a:t>
            </a:r>
            <a:r>
              <a:rPr lang="en-US" dirty="0" smtClean="0"/>
              <a:t> (</a:t>
            </a:r>
            <a:r>
              <a:rPr lang="en-US" dirty="0" err="1" smtClean="0"/>
              <a:t>pouca</a:t>
            </a:r>
            <a:r>
              <a:rPr lang="en-US" dirty="0" smtClean="0"/>
              <a:t>) </a:t>
            </a:r>
            <a:r>
              <a:rPr lang="en-US" dirty="0" err="1" smtClean="0"/>
              <a:t>informaç</a:t>
            </a:r>
            <a:r>
              <a:rPr lang="en-US" dirty="0" err="1" smtClean="0"/>
              <a:t>ão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historia</a:t>
            </a:r>
            <a:r>
              <a:rPr lang="en-US" dirty="0" smtClean="0"/>
              <a:t> da </a:t>
            </a:r>
            <a:r>
              <a:rPr lang="en-US" dirty="0" err="1" smtClean="0"/>
              <a:t>Psicologia</a:t>
            </a:r>
            <a:r>
              <a:rPr lang="en-US" dirty="0" smtClean="0"/>
              <a:t> Social </a:t>
            </a:r>
            <a:r>
              <a:rPr lang="en-US" dirty="0" err="1" smtClean="0"/>
              <a:t>para</a:t>
            </a:r>
            <a:r>
              <a:rPr lang="en-US" dirty="0" smtClean="0"/>
              <a:t> … </a:t>
            </a:r>
            <a:r>
              <a:rPr lang="en-US" dirty="0" err="1" smtClean="0"/>
              <a:t>trabalho</a:t>
            </a:r>
            <a:r>
              <a:rPr lang="en-US" dirty="0" smtClean="0"/>
              <a:t> final;</a:t>
            </a:r>
          </a:p>
          <a:p>
            <a:endParaRPr lang="en-US" dirty="0"/>
          </a:p>
          <a:p>
            <a:r>
              <a:rPr lang="en-US" dirty="0" smtClean="0"/>
              <a:t>2. </a:t>
            </a:r>
            <a:r>
              <a:rPr lang="en-US" dirty="0" err="1" smtClean="0"/>
              <a:t>Aprofundar</a:t>
            </a:r>
            <a:r>
              <a:rPr lang="en-US" dirty="0" smtClean="0"/>
              <a:t> </a:t>
            </a:r>
            <a:r>
              <a:rPr lang="en-US" dirty="0" err="1" smtClean="0"/>
              <a:t>analise</a:t>
            </a:r>
            <a:r>
              <a:rPr lang="en-US" dirty="0" smtClean="0"/>
              <a:t> micro </a:t>
            </a:r>
            <a:r>
              <a:rPr lang="en-US" dirty="0" err="1" smtClean="0"/>
              <a:t>comunicacional</a:t>
            </a:r>
            <a:r>
              <a:rPr lang="en-US" dirty="0" smtClean="0"/>
              <a:t> (</a:t>
            </a:r>
            <a:r>
              <a:rPr lang="en-US" dirty="0" err="1" smtClean="0"/>
              <a:t>cfr</a:t>
            </a:r>
            <a:r>
              <a:rPr lang="en-US" dirty="0" smtClean="0"/>
              <a:t>. Deborah </a:t>
            </a:r>
            <a:r>
              <a:rPr lang="en-US" dirty="0" err="1" smtClean="0"/>
              <a:t>Tamen</a:t>
            </a:r>
            <a:r>
              <a:rPr lang="en-US" dirty="0" smtClean="0"/>
              <a:t>, 1990; </a:t>
            </a:r>
            <a:r>
              <a:rPr lang="en-US" dirty="0" err="1" smtClean="0"/>
              <a:t>Marte</a:t>
            </a:r>
            <a:r>
              <a:rPr lang="en-US" dirty="0" smtClean="0"/>
              <a:t> e </a:t>
            </a:r>
            <a:r>
              <a:rPr lang="en-US" dirty="0" err="1" smtClean="0"/>
              <a:t>Vénus</a:t>
            </a:r>
            <a:r>
              <a:rPr lang="en-US" dirty="0" smtClean="0"/>
              <a:t>; </a:t>
            </a:r>
            <a:r>
              <a:rPr lang="en-US" dirty="0" err="1" smtClean="0"/>
              <a:t>Comunicação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Psicoterapia</a:t>
            </a:r>
            <a:r>
              <a:rPr lang="en-US" dirty="0" smtClean="0"/>
              <a:t>; </a:t>
            </a:r>
            <a:r>
              <a:rPr lang="en-US" dirty="0" err="1" smtClean="0"/>
              <a:t>Questões</a:t>
            </a:r>
            <a:r>
              <a:rPr lang="en-US" dirty="0" smtClean="0"/>
              <a:t> </a:t>
            </a:r>
            <a:r>
              <a:rPr lang="en-US" dirty="0" err="1" smtClean="0"/>
              <a:t>orientadas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as </a:t>
            </a:r>
            <a:r>
              <a:rPr lang="en-US" dirty="0" err="1" smtClean="0"/>
              <a:t>soluções</a:t>
            </a:r>
            <a:r>
              <a:rPr lang="en-US" dirty="0" smtClean="0"/>
              <a:t> e Empowering) </a:t>
            </a:r>
            <a:r>
              <a:rPr lang="en-US" dirty="0" err="1" smtClean="0"/>
              <a:t>para</a:t>
            </a:r>
            <a:r>
              <a:rPr lang="en-US" dirty="0" smtClean="0"/>
              <a:t> … </a:t>
            </a:r>
            <a:r>
              <a:rPr lang="en-US" dirty="0" err="1" smtClean="0"/>
              <a:t>trabalho</a:t>
            </a:r>
            <a:r>
              <a:rPr lang="en-US" dirty="0" smtClean="0"/>
              <a:t> final);</a:t>
            </a:r>
          </a:p>
          <a:p>
            <a:endParaRPr lang="en-US" dirty="0"/>
          </a:p>
          <a:p>
            <a:r>
              <a:rPr lang="en-US" dirty="0" smtClean="0"/>
              <a:t>3. </a:t>
            </a:r>
            <a:r>
              <a:rPr lang="en-US" dirty="0" err="1" smtClean="0"/>
              <a:t>Relacionar</a:t>
            </a:r>
            <a:r>
              <a:rPr lang="en-US" dirty="0" smtClean="0"/>
              <a:t> </a:t>
            </a:r>
            <a:r>
              <a:rPr lang="en-US" dirty="0" err="1" smtClean="0"/>
              <a:t>analises</a:t>
            </a:r>
            <a:r>
              <a:rPr lang="en-US" dirty="0" smtClean="0"/>
              <a:t> </a:t>
            </a:r>
            <a:r>
              <a:rPr lang="en-US" dirty="0" err="1" smtClean="0"/>
              <a:t>Madalena</a:t>
            </a:r>
            <a:r>
              <a:rPr lang="en-US" dirty="0" smtClean="0"/>
              <a:t> – </a:t>
            </a:r>
            <a:r>
              <a:rPr lang="en-US" dirty="0" err="1" smtClean="0"/>
              <a:t>Afonso</a:t>
            </a:r>
            <a:r>
              <a:rPr lang="en-US" dirty="0" smtClean="0"/>
              <a:t> </a:t>
            </a:r>
            <a:r>
              <a:rPr lang="en-US" dirty="0" err="1" smtClean="0"/>
              <a:t>relativamente</a:t>
            </a:r>
            <a:r>
              <a:rPr lang="en-US" dirty="0" smtClean="0"/>
              <a:t> a </a:t>
            </a:r>
            <a:r>
              <a:rPr lang="en-US" dirty="0" err="1" smtClean="0"/>
              <a:t>aprendizagem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contexto</a:t>
            </a:r>
            <a:r>
              <a:rPr lang="en-US" dirty="0" smtClean="0"/>
              <a:t>  de pares e Challengers Education </a:t>
            </a:r>
            <a:r>
              <a:rPr lang="en-US" dirty="0" err="1" smtClean="0"/>
              <a:t>para</a:t>
            </a:r>
            <a:r>
              <a:rPr lang="en-US" dirty="0" smtClean="0"/>
              <a:t> … </a:t>
            </a:r>
            <a:r>
              <a:rPr lang="en-US" dirty="0" err="1" smtClean="0"/>
              <a:t>trabalho</a:t>
            </a:r>
            <a:r>
              <a:rPr lang="en-US" dirty="0" smtClean="0"/>
              <a:t> final;</a:t>
            </a:r>
          </a:p>
          <a:p>
            <a:endParaRPr lang="en-US" dirty="0"/>
          </a:p>
          <a:p>
            <a:r>
              <a:rPr lang="en-US" dirty="0" smtClean="0"/>
              <a:t>4. </a:t>
            </a:r>
            <a:r>
              <a:rPr lang="en-US" dirty="0" err="1" smtClean="0"/>
              <a:t>Praticar</a:t>
            </a:r>
            <a:r>
              <a:rPr lang="en-US" dirty="0" smtClean="0"/>
              <a:t> Power breaks e </a:t>
            </a:r>
            <a:r>
              <a:rPr lang="en-US" dirty="0" err="1" smtClean="0"/>
              <a:t>generalizar</a:t>
            </a:r>
            <a:r>
              <a:rPr lang="en-US" dirty="0" smtClean="0"/>
              <a:t> a outros </a:t>
            </a:r>
            <a:r>
              <a:rPr lang="en-US" dirty="0" err="1" smtClean="0"/>
              <a:t>contextos</a:t>
            </a:r>
            <a:r>
              <a:rPr lang="en-US" dirty="0" smtClean="0"/>
              <a:t> (</a:t>
            </a:r>
            <a:r>
              <a:rPr lang="en-US" dirty="0" err="1" smtClean="0"/>
              <a:t>sempre</a:t>
            </a:r>
            <a:r>
              <a:rPr lang="en-US" dirty="0" smtClean="0"/>
              <a:t> </a:t>
            </a:r>
            <a:r>
              <a:rPr lang="en-US" dirty="0" err="1" smtClean="0"/>
              <a:t>fundamentadamente</a:t>
            </a:r>
            <a:r>
              <a:rPr lang="en-US" dirty="0" smtClean="0"/>
              <a:t> e com </a:t>
            </a:r>
            <a:r>
              <a:rPr lang="en-US" dirty="0" err="1" smtClean="0"/>
              <a:t>objectivos</a:t>
            </a:r>
            <a:r>
              <a:rPr lang="en-US" dirty="0" smtClean="0"/>
              <a:t>) e  </a:t>
            </a:r>
            <a:r>
              <a:rPr lang="en-US" dirty="0" err="1" smtClean="0"/>
              <a:t>Relacionar</a:t>
            </a:r>
            <a:r>
              <a:rPr lang="en-US" dirty="0" smtClean="0"/>
              <a:t> com </a:t>
            </a:r>
            <a:r>
              <a:rPr lang="en-US" dirty="0" err="1" smtClean="0"/>
              <a:t>Intervenção</a:t>
            </a:r>
            <a:r>
              <a:rPr lang="en-US" dirty="0" smtClean="0"/>
              <a:t> </a:t>
            </a:r>
            <a:r>
              <a:rPr lang="en-US" dirty="0" err="1" smtClean="0"/>
              <a:t>Apreciativa</a:t>
            </a:r>
            <a:r>
              <a:rPr lang="en-US" dirty="0" smtClean="0"/>
              <a:t> – </a:t>
            </a:r>
            <a:r>
              <a:rPr lang="en-US" dirty="0" err="1" smtClean="0"/>
              <a:t>pratica</a:t>
            </a:r>
            <a:r>
              <a:rPr lang="en-US" dirty="0" smtClean="0"/>
              <a:t> da </a:t>
            </a:r>
            <a:r>
              <a:rPr lang="en-US" dirty="0" err="1" smtClean="0"/>
              <a:t>entrevista</a:t>
            </a:r>
            <a:r>
              <a:rPr lang="en-US" dirty="0" smtClean="0"/>
              <a:t> </a:t>
            </a:r>
            <a:r>
              <a:rPr lang="en-US" dirty="0" err="1" smtClean="0"/>
              <a:t>apreciativa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5. </a:t>
            </a:r>
            <a:r>
              <a:rPr lang="en-US" dirty="0" err="1" smtClean="0"/>
              <a:t>Relacionar</a:t>
            </a:r>
            <a:r>
              <a:rPr lang="en-US" dirty="0" smtClean="0"/>
              <a:t> ‘</a:t>
            </a:r>
            <a:r>
              <a:rPr lang="en-US" dirty="0" err="1" smtClean="0"/>
              <a:t>Conversas</a:t>
            </a:r>
            <a:r>
              <a:rPr lang="en-US" dirty="0" smtClean="0"/>
              <a:t> com </a:t>
            </a:r>
            <a:r>
              <a:rPr lang="en-US" dirty="0" err="1" smtClean="0"/>
              <a:t>consequencias</a:t>
            </a:r>
            <a:r>
              <a:rPr lang="en-US" dirty="0" smtClean="0"/>
              <a:t>’ com Coordinated Management of Meaning (CMM) – </a:t>
            </a:r>
            <a:r>
              <a:rPr lang="en-US" dirty="0" err="1" smtClean="0"/>
              <a:t>Gestão</a:t>
            </a:r>
            <a:r>
              <a:rPr lang="en-US" dirty="0" smtClean="0"/>
              <a:t> </a:t>
            </a:r>
            <a:r>
              <a:rPr lang="en-US" dirty="0" err="1"/>
              <a:t>C</a:t>
            </a:r>
            <a:r>
              <a:rPr lang="en-US" dirty="0" err="1" smtClean="0"/>
              <a:t>oordenada</a:t>
            </a:r>
            <a:r>
              <a:rPr lang="en-US" dirty="0" smtClean="0"/>
              <a:t> do </a:t>
            </a:r>
            <a:r>
              <a:rPr lang="en-US" dirty="0" err="1" smtClean="0"/>
              <a:t>Sentido</a:t>
            </a:r>
            <a:r>
              <a:rPr lang="en-US" dirty="0" smtClean="0"/>
              <a:t> de B. Pearce e V. </a:t>
            </a:r>
            <a:r>
              <a:rPr lang="en-US" dirty="0" err="1" smtClean="0"/>
              <a:t>Cronen</a:t>
            </a:r>
            <a:r>
              <a:rPr lang="en-US" dirty="0" smtClean="0"/>
              <a:t> – </a:t>
            </a:r>
            <a:r>
              <a:rPr lang="en-US" dirty="0" err="1" smtClean="0"/>
              <a:t>pratica</a:t>
            </a:r>
            <a:r>
              <a:rPr lang="en-US" dirty="0" smtClean="0"/>
              <a:t> da </a:t>
            </a:r>
            <a:r>
              <a:rPr lang="en-US" dirty="0" err="1" smtClean="0"/>
              <a:t>analise</a:t>
            </a:r>
            <a:r>
              <a:rPr lang="en-US" dirty="0" smtClean="0"/>
              <a:t> ‘</a:t>
            </a:r>
            <a:r>
              <a:rPr lang="en-US" dirty="0" err="1" smtClean="0"/>
              <a:t>malmequer</a:t>
            </a:r>
            <a:r>
              <a:rPr lang="en-US" dirty="0" smtClean="0"/>
              <a:t>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515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1. </a:t>
            </a:r>
            <a:r>
              <a:rPr lang="en-US" sz="2000" dirty="0" err="1" smtClean="0"/>
              <a:t>Atraç</a:t>
            </a:r>
            <a:r>
              <a:rPr lang="en-US" sz="2000" dirty="0" err="1" smtClean="0"/>
              <a:t>ão</a:t>
            </a:r>
            <a:r>
              <a:rPr lang="en-US" sz="2000" dirty="0" smtClean="0"/>
              <a:t> </a:t>
            </a:r>
            <a:r>
              <a:rPr lang="en-US" sz="2000" dirty="0" err="1" smtClean="0"/>
              <a:t>interpessoal</a:t>
            </a:r>
            <a:r>
              <a:rPr lang="en-US" sz="2000" dirty="0" smtClean="0"/>
              <a:t>, </a:t>
            </a:r>
            <a:r>
              <a:rPr lang="en-US" sz="2000" dirty="0" err="1" smtClean="0"/>
              <a:t>relações</a:t>
            </a:r>
            <a:r>
              <a:rPr lang="en-US" sz="2000" dirty="0" smtClean="0"/>
              <a:t> </a:t>
            </a:r>
            <a:r>
              <a:rPr lang="en-US" sz="2000" dirty="0" err="1" smtClean="0"/>
              <a:t>humanas</a:t>
            </a:r>
            <a:r>
              <a:rPr lang="en-US" sz="2000" dirty="0" smtClean="0"/>
              <a:t> e </a:t>
            </a:r>
            <a:r>
              <a:rPr lang="en-US" sz="2000" dirty="0" err="1" smtClean="0"/>
              <a:t>Gestão</a:t>
            </a:r>
            <a:r>
              <a:rPr lang="en-US" sz="2000" dirty="0" smtClean="0"/>
              <a:t> de </a:t>
            </a:r>
            <a:r>
              <a:rPr lang="en-US" sz="2000" dirty="0" err="1" smtClean="0"/>
              <a:t>Recursos</a:t>
            </a:r>
            <a:r>
              <a:rPr lang="en-US" sz="2000" dirty="0" smtClean="0"/>
              <a:t> </a:t>
            </a:r>
            <a:r>
              <a:rPr lang="en-US" sz="2000" dirty="0" err="1" smtClean="0"/>
              <a:t>Humanos</a:t>
            </a:r>
            <a:r>
              <a:rPr lang="en-US" sz="2000" dirty="0" smtClean="0"/>
              <a:t> 1/3</a:t>
            </a:r>
            <a:br>
              <a:rPr lang="en-US" sz="2000" dirty="0" smtClean="0"/>
            </a:br>
            <a:r>
              <a:rPr lang="en-US" sz="2000" dirty="0" smtClean="0"/>
              <a:t>DICIONÁRIO DE CONCEITOS (Peterson, 2006) 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172255" y="1595452"/>
            <a:ext cx="7261472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Afiliaç</a:t>
            </a:r>
            <a:r>
              <a:rPr lang="en-US" dirty="0" err="1" smtClean="0"/>
              <a:t>ão</a:t>
            </a:r>
            <a:r>
              <a:rPr lang="en-US" dirty="0" smtClean="0"/>
              <a:t>/affiliation: </a:t>
            </a:r>
            <a:r>
              <a:rPr lang="en-US" dirty="0" err="1" smtClean="0"/>
              <a:t>relação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resulta</a:t>
            </a:r>
            <a:r>
              <a:rPr lang="en-US" dirty="0" smtClean="0"/>
              <a:t> do </a:t>
            </a:r>
            <a:r>
              <a:rPr lang="en-US" dirty="0" err="1" smtClean="0"/>
              <a:t>desejo</a:t>
            </a:r>
            <a:r>
              <a:rPr lang="en-US" dirty="0" smtClean="0"/>
              <a:t> de 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associado</a:t>
            </a:r>
            <a:r>
              <a:rPr lang="en-US" dirty="0" smtClean="0"/>
              <a:t> com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pessoa</a:t>
            </a:r>
            <a:r>
              <a:rPr lang="en-US" dirty="0" smtClean="0"/>
              <a:t> </a:t>
            </a:r>
            <a:r>
              <a:rPr lang="en-US" dirty="0" err="1" smtClean="0"/>
              <a:t>idependetemente</a:t>
            </a:r>
            <a:r>
              <a:rPr lang="en-US" dirty="0" smtClean="0"/>
              <a:t> da </a:t>
            </a:r>
            <a:r>
              <a:rPr lang="en-US" dirty="0" err="1" smtClean="0"/>
              <a:t>identidade</a:t>
            </a:r>
            <a:r>
              <a:rPr lang="en-US" dirty="0" smtClean="0"/>
              <a:t> (e ‘</a:t>
            </a:r>
            <a:r>
              <a:rPr lang="en-US" dirty="0" err="1" smtClean="0"/>
              <a:t>estória</a:t>
            </a:r>
            <a:r>
              <a:rPr lang="en-US" dirty="0" smtClean="0"/>
              <a:t>’ </a:t>
            </a:r>
            <a:r>
              <a:rPr lang="en-US" dirty="0" err="1" smtClean="0"/>
              <a:t>desta</a:t>
            </a:r>
            <a:r>
              <a:rPr lang="en-US" dirty="0" smtClean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Apego</a:t>
            </a:r>
            <a:r>
              <a:rPr lang="en-US" dirty="0" smtClean="0"/>
              <a:t>, </a:t>
            </a:r>
            <a:r>
              <a:rPr lang="en-US" dirty="0" err="1" smtClean="0"/>
              <a:t>teoria</a:t>
            </a:r>
            <a:r>
              <a:rPr lang="en-US" dirty="0" smtClean="0"/>
              <a:t> do/Attachment theory: </a:t>
            </a:r>
            <a:r>
              <a:rPr lang="en-US" dirty="0" err="1" smtClean="0"/>
              <a:t>Teoria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prognostica</a:t>
            </a:r>
            <a:r>
              <a:rPr lang="en-US" dirty="0" smtClean="0"/>
              <a:t> a </a:t>
            </a:r>
            <a:r>
              <a:rPr lang="en-US" dirty="0" err="1" smtClean="0"/>
              <a:t>manutenç</a:t>
            </a:r>
            <a:r>
              <a:rPr lang="en-US" dirty="0" err="1" smtClean="0"/>
              <a:t>ão</a:t>
            </a:r>
            <a:r>
              <a:rPr lang="en-US" dirty="0" smtClean="0"/>
              <a:t> das </a:t>
            </a:r>
            <a:r>
              <a:rPr lang="en-US" dirty="0" err="1" smtClean="0"/>
              <a:t>relações</a:t>
            </a:r>
            <a:r>
              <a:rPr lang="en-US" dirty="0" smtClean="0"/>
              <a:t> </a:t>
            </a:r>
            <a:r>
              <a:rPr lang="en-US" dirty="0" err="1" smtClean="0"/>
              <a:t>proximas</a:t>
            </a:r>
            <a:r>
              <a:rPr lang="en-US" dirty="0" smtClean="0"/>
              <a:t> entre as </a:t>
            </a:r>
            <a:r>
              <a:rPr lang="en-US" dirty="0" err="1" smtClean="0"/>
              <a:t>pessoas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dos </a:t>
            </a:r>
            <a:r>
              <a:rPr lang="en-US" dirty="0" err="1" smtClean="0"/>
              <a:t>sentimentos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elas</a:t>
            </a:r>
            <a:r>
              <a:rPr lang="en-US" dirty="0" smtClean="0"/>
              <a:t> </a:t>
            </a:r>
            <a:r>
              <a:rPr lang="en-US" dirty="0" err="1" smtClean="0"/>
              <a:t>experienciam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3. Amor </a:t>
            </a:r>
            <a:r>
              <a:rPr lang="en-US" dirty="0" err="1" smtClean="0"/>
              <a:t>companheiro</a:t>
            </a:r>
            <a:r>
              <a:rPr lang="en-US" dirty="0" smtClean="0"/>
              <a:t>/</a:t>
            </a:r>
            <a:r>
              <a:rPr lang="en-US" dirty="0" err="1" smtClean="0"/>
              <a:t>Compationate</a:t>
            </a:r>
            <a:r>
              <a:rPr lang="en-US" dirty="0" smtClean="0"/>
              <a:t> love: </a:t>
            </a:r>
            <a:r>
              <a:rPr lang="en-US" dirty="0" err="1" smtClean="0"/>
              <a:t>Relação</a:t>
            </a:r>
            <a:r>
              <a:rPr lang="en-US" dirty="0" smtClean="0"/>
              <a:t> </a:t>
            </a:r>
            <a:r>
              <a:rPr lang="en-US" dirty="0" err="1" smtClean="0"/>
              <a:t>marcada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um </a:t>
            </a:r>
            <a:r>
              <a:rPr lang="en-US" dirty="0" err="1" smtClean="0"/>
              <a:t>afecto</a:t>
            </a:r>
            <a:r>
              <a:rPr lang="en-US" dirty="0" smtClean="0"/>
              <a:t> </a:t>
            </a:r>
            <a:r>
              <a:rPr lang="en-US" dirty="0" err="1" smtClean="0"/>
              <a:t>imperturbável</a:t>
            </a:r>
            <a:r>
              <a:rPr lang="en-US" dirty="0" smtClean="0"/>
              <a:t> </a:t>
            </a:r>
            <a:r>
              <a:rPr lang="en-US" dirty="0" err="1" smtClean="0"/>
              <a:t>partilhado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pessoas</a:t>
            </a:r>
            <a:r>
              <a:rPr lang="en-US" dirty="0" smtClean="0"/>
              <a:t> </a:t>
            </a:r>
            <a:r>
              <a:rPr lang="en-US" dirty="0" err="1" smtClean="0"/>
              <a:t>cujas</a:t>
            </a:r>
            <a:r>
              <a:rPr lang="en-US" dirty="0" smtClean="0"/>
              <a:t> </a:t>
            </a:r>
            <a:r>
              <a:rPr lang="en-US" dirty="0" err="1" smtClean="0"/>
              <a:t>vidas</a:t>
            </a:r>
            <a:r>
              <a:rPr lang="en-US" dirty="0" smtClean="0"/>
              <a:t> se </a:t>
            </a:r>
            <a:r>
              <a:rPr lang="en-US" dirty="0" err="1" smtClean="0"/>
              <a:t>tornaram</a:t>
            </a:r>
            <a:r>
              <a:rPr lang="en-US" dirty="0" smtClean="0"/>
              <a:t> </a:t>
            </a:r>
            <a:r>
              <a:rPr lang="en-US" dirty="0" err="1" smtClean="0"/>
              <a:t>muito</a:t>
            </a:r>
            <a:r>
              <a:rPr lang="en-US" dirty="0" smtClean="0"/>
              <a:t> </a:t>
            </a:r>
            <a:r>
              <a:rPr lang="en-US" dirty="0" err="1" smtClean="0"/>
              <a:t>proximas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4. </a:t>
            </a:r>
            <a:r>
              <a:rPr lang="en-US" dirty="0" err="1" smtClean="0"/>
              <a:t>Terapia</a:t>
            </a:r>
            <a:r>
              <a:rPr lang="en-US" dirty="0" smtClean="0"/>
              <a:t> de </a:t>
            </a:r>
            <a:r>
              <a:rPr lang="en-US" dirty="0" err="1" smtClean="0"/>
              <a:t>casal</a:t>
            </a:r>
            <a:r>
              <a:rPr lang="en-US" dirty="0" smtClean="0"/>
              <a:t> </a:t>
            </a:r>
            <a:r>
              <a:rPr lang="en-US" dirty="0" err="1" smtClean="0"/>
              <a:t>focada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emoções</a:t>
            </a:r>
            <a:r>
              <a:rPr lang="en-US" dirty="0" smtClean="0"/>
              <a:t>: </a:t>
            </a:r>
            <a:r>
              <a:rPr lang="en-US" dirty="0" err="1" smtClean="0"/>
              <a:t>Abordagem</a:t>
            </a:r>
            <a:r>
              <a:rPr lang="en-US" dirty="0" smtClean="0"/>
              <a:t> </a:t>
            </a:r>
            <a:r>
              <a:rPr lang="en-US" dirty="0" err="1" smtClean="0"/>
              <a:t>baseada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teoria</a:t>
            </a:r>
            <a:r>
              <a:rPr lang="en-US" dirty="0" smtClean="0"/>
              <a:t> do attachment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ensina</a:t>
            </a:r>
            <a:r>
              <a:rPr lang="en-US" dirty="0" smtClean="0"/>
              <a:t> </a:t>
            </a:r>
            <a:r>
              <a:rPr lang="en-US" dirty="0" err="1" smtClean="0"/>
              <a:t>directamente</a:t>
            </a:r>
            <a:r>
              <a:rPr lang="en-US" dirty="0" smtClean="0"/>
              <a:t> o </a:t>
            </a:r>
            <a:r>
              <a:rPr lang="en-US" dirty="0" err="1" smtClean="0"/>
              <a:t>casal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dificuldades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flexibilidade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expressão</a:t>
            </a:r>
            <a:r>
              <a:rPr lang="en-US" dirty="0" smtClean="0"/>
              <a:t> de </a:t>
            </a:r>
            <a:r>
              <a:rPr lang="en-US" dirty="0" err="1" smtClean="0"/>
              <a:t>sentimentos</a:t>
            </a:r>
            <a:r>
              <a:rPr lang="en-US" dirty="0" smtClean="0"/>
              <a:t> e </a:t>
            </a:r>
            <a:r>
              <a:rPr lang="en-US" dirty="0" err="1" smtClean="0"/>
              <a:t>satisfação</a:t>
            </a:r>
            <a:r>
              <a:rPr lang="en-US" dirty="0" smtClean="0"/>
              <a:t> de </a:t>
            </a:r>
            <a:r>
              <a:rPr lang="en-US" dirty="0" err="1" smtClean="0"/>
              <a:t>necessidades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5. </a:t>
            </a:r>
            <a:r>
              <a:rPr lang="en-US" dirty="0" err="1" smtClean="0"/>
              <a:t>Teoria</a:t>
            </a:r>
            <a:r>
              <a:rPr lang="en-US" dirty="0" smtClean="0"/>
              <a:t> da  </a:t>
            </a:r>
            <a:r>
              <a:rPr lang="en-US" dirty="0" err="1" smtClean="0"/>
              <a:t>troca</a:t>
            </a:r>
            <a:r>
              <a:rPr lang="en-US" dirty="0" smtClean="0"/>
              <a:t>/equity theory: </a:t>
            </a:r>
            <a:r>
              <a:rPr lang="en-US" dirty="0" err="1"/>
              <a:t>T</a:t>
            </a:r>
            <a:r>
              <a:rPr lang="en-US" dirty="0" err="1" smtClean="0"/>
              <a:t>eoria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preve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as </a:t>
            </a:r>
            <a:r>
              <a:rPr lang="en-US" dirty="0" err="1" smtClean="0"/>
              <a:t>pessoas</a:t>
            </a:r>
            <a:r>
              <a:rPr lang="en-US" dirty="0" smtClean="0"/>
              <a:t> se </a:t>
            </a:r>
            <a:r>
              <a:rPr lang="en-US" dirty="0" err="1" smtClean="0"/>
              <a:t>mantenham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relações</a:t>
            </a:r>
            <a:r>
              <a:rPr lang="en-US" dirty="0" smtClean="0"/>
              <a:t> </a:t>
            </a:r>
            <a:r>
              <a:rPr lang="en-US" dirty="0" err="1" smtClean="0"/>
              <a:t>proximas</a:t>
            </a:r>
            <a:r>
              <a:rPr lang="en-US" dirty="0" smtClean="0"/>
              <a:t> se </a:t>
            </a:r>
            <a:r>
              <a:rPr lang="en-US" dirty="0" err="1" smtClean="0"/>
              <a:t>acreditarem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aquilo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recebem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proporcional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investem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relação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463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1. </a:t>
            </a:r>
            <a:r>
              <a:rPr lang="en-US" sz="2000" dirty="0" err="1" smtClean="0"/>
              <a:t>Atração</a:t>
            </a:r>
            <a:r>
              <a:rPr lang="en-US" sz="2000" dirty="0" smtClean="0"/>
              <a:t> </a:t>
            </a:r>
            <a:r>
              <a:rPr lang="en-US" sz="2000" dirty="0" err="1" smtClean="0"/>
              <a:t>interpessoal</a:t>
            </a:r>
            <a:r>
              <a:rPr lang="en-US" sz="2000" dirty="0" smtClean="0"/>
              <a:t>, </a:t>
            </a:r>
            <a:r>
              <a:rPr lang="en-US" sz="2000" dirty="0" err="1" smtClean="0"/>
              <a:t>relações</a:t>
            </a:r>
            <a:r>
              <a:rPr lang="en-US" sz="2000" dirty="0" smtClean="0"/>
              <a:t> </a:t>
            </a:r>
            <a:r>
              <a:rPr lang="en-US" sz="2000" dirty="0" err="1" smtClean="0"/>
              <a:t>humanas</a:t>
            </a:r>
            <a:r>
              <a:rPr lang="en-US" sz="2000" dirty="0" smtClean="0"/>
              <a:t> e </a:t>
            </a:r>
            <a:r>
              <a:rPr lang="en-US" sz="2000" dirty="0" err="1" smtClean="0"/>
              <a:t>Gestão</a:t>
            </a:r>
            <a:r>
              <a:rPr lang="en-US" sz="2000" dirty="0" smtClean="0"/>
              <a:t> de </a:t>
            </a:r>
            <a:r>
              <a:rPr lang="en-US" sz="2000" dirty="0" err="1" smtClean="0"/>
              <a:t>Recursos</a:t>
            </a:r>
            <a:r>
              <a:rPr lang="en-US" sz="2000" dirty="0" smtClean="0"/>
              <a:t> </a:t>
            </a:r>
            <a:r>
              <a:rPr lang="en-US" sz="2000" dirty="0" err="1" smtClean="0"/>
              <a:t>Humanos</a:t>
            </a:r>
            <a:r>
              <a:rPr lang="en-US" sz="2000" dirty="0" smtClean="0"/>
              <a:t> 2/3</a:t>
            </a:r>
            <a:br>
              <a:rPr lang="en-US" sz="2000" dirty="0" smtClean="0"/>
            </a:br>
            <a:r>
              <a:rPr lang="en-US" sz="2000" dirty="0" smtClean="0"/>
              <a:t>DICIONÁRIO DE CONCEITOS (Peterson, 2006) 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83816" y="1417638"/>
            <a:ext cx="7880162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  <a:r>
              <a:rPr lang="en-US" dirty="0" smtClean="0"/>
              <a:t>. </a:t>
            </a:r>
            <a:r>
              <a:rPr lang="en-US" dirty="0" err="1" smtClean="0"/>
              <a:t>Amizade</a:t>
            </a:r>
            <a:r>
              <a:rPr lang="en-US" dirty="0" smtClean="0"/>
              <a:t>/friendship: </a:t>
            </a:r>
            <a:r>
              <a:rPr lang="en-US" dirty="0" err="1" smtClean="0"/>
              <a:t>relaç</a:t>
            </a:r>
            <a:r>
              <a:rPr lang="en-US" dirty="0" err="1" smtClean="0"/>
              <a:t>ão</a:t>
            </a:r>
            <a:r>
              <a:rPr lang="en-US" dirty="0" smtClean="0"/>
              <a:t> </a:t>
            </a:r>
            <a:r>
              <a:rPr lang="en-US" dirty="0" err="1" smtClean="0"/>
              <a:t>humana</a:t>
            </a:r>
            <a:r>
              <a:rPr lang="en-US" dirty="0" smtClean="0"/>
              <a:t> </a:t>
            </a:r>
            <a:r>
              <a:rPr lang="en-US" dirty="0" err="1" smtClean="0"/>
              <a:t>marcada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sentimento</a:t>
            </a:r>
            <a:r>
              <a:rPr lang="en-US" dirty="0" smtClean="0"/>
              <a:t> de </a:t>
            </a:r>
            <a:r>
              <a:rPr lang="en-US" dirty="0" err="1" smtClean="0"/>
              <a:t>gosto</a:t>
            </a:r>
            <a:r>
              <a:rPr lang="en-US" dirty="0" smtClean="0"/>
              <a:t>, </a:t>
            </a:r>
            <a:r>
              <a:rPr lang="en-US" dirty="0" err="1" smtClean="0"/>
              <a:t>atração</a:t>
            </a:r>
            <a:r>
              <a:rPr lang="en-US" dirty="0" smtClean="0"/>
              <a:t>, </a:t>
            </a:r>
            <a:r>
              <a:rPr lang="en-US" dirty="0" err="1" smtClean="0"/>
              <a:t>percepção</a:t>
            </a:r>
            <a:r>
              <a:rPr lang="en-US" dirty="0" smtClean="0"/>
              <a:t> de </a:t>
            </a:r>
            <a:r>
              <a:rPr lang="en-US" dirty="0" err="1" smtClean="0"/>
              <a:t>semelhança</a:t>
            </a:r>
            <a:r>
              <a:rPr lang="en-US" dirty="0" smtClean="0"/>
              <a:t> e </a:t>
            </a:r>
            <a:r>
              <a:rPr lang="en-US" dirty="0" err="1" smtClean="0"/>
              <a:t>expectativas</a:t>
            </a:r>
            <a:r>
              <a:rPr lang="en-US" dirty="0" smtClean="0"/>
              <a:t> de </a:t>
            </a:r>
            <a:r>
              <a:rPr lang="en-US" dirty="0" err="1" smtClean="0"/>
              <a:t>reciprocidade</a:t>
            </a:r>
            <a:r>
              <a:rPr lang="en-US" dirty="0" smtClean="0"/>
              <a:t> e </a:t>
            </a:r>
            <a:r>
              <a:rPr lang="en-US" dirty="0" err="1" smtClean="0"/>
              <a:t>igualdade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/>
              <a:t>7</a:t>
            </a:r>
            <a:r>
              <a:rPr lang="en-US" dirty="0" smtClean="0"/>
              <a:t>. Imprinting/</a:t>
            </a:r>
            <a:r>
              <a:rPr lang="en-US" dirty="0" err="1" smtClean="0"/>
              <a:t>Vinculação</a:t>
            </a:r>
            <a:r>
              <a:rPr lang="en-US" dirty="0" smtClean="0"/>
              <a:t>: </a:t>
            </a:r>
            <a:r>
              <a:rPr lang="en-US" dirty="0" err="1" smtClean="0"/>
              <a:t>Tendencia</a:t>
            </a:r>
            <a:r>
              <a:rPr lang="en-US" dirty="0" smtClean="0"/>
              <a:t> </a:t>
            </a:r>
            <a:r>
              <a:rPr lang="en-US" dirty="0" err="1" smtClean="0"/>
              <a:t>presente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algumas</a:t>
            </a:r>
            <a:r>
              <a:rPr lang="en-US" dirty="0" smtClean="0"/>
              <a:t> </a:t>
            </a:r>
            <a:r>
              <a:rPr lang="en-US" dirty="0" err="1" smtClean="0"/>
              <a:t>espécies</a:t>
            </a:r>
            <a:r>
              <a:rPr lang="en-US" dirty="0" smtClean="0"/>
              <a:t> das </a:t>
            </a:r>
            <a:r>
              <a:rPr lang="en-US" dirty="0" err="1" smtClean="0"/>
              <a:t>crias</a:t>
            </a:r>
            <a:r>
              <a:rPr lang="en-US" dirty="0" smtClean="0"/>
              <a:t> </a:t>
            </a:r>
            <a:r>
              <a:rPr lang="en-US" dirty="0" err="1" smtClean="0"/>
              <a:t>ficarem</a:t>
            </a:r>
            <a:r>
              <a:rPr lang="en-US" dirty="0" smtClean="0"/>
              <a:t> </a:t>
            </a:r>
            <a:r>
              <a:rPr lang="en-US" dirty="0" err="1" smtClean="0"/>
              <a:t>vinculadas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objecto</a:t>
            </a:r>
            <a:r>
              <a:rPr lang="en-US" dirty="0" smtClean="0"/>
              <a:t> de </a:t>
            </a:r>
            <a:r>
              <a:rPr lang="en-US" dirty="0" err="1" smtClean="0"/>
              <a:t>percepção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observam</a:t>
            </a:r>
            <a:r>
              <a:rPr lang="en-US" dirty="0" smtClean="0"/>
              <a:t>. </a:t>
            </a:r>
            <a:r>
              <a:rPr lang="en-US" dirty="0" err="1" smtClean="0"/>
              <a:t>Classico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patos</a:t>
            </a:r>
            <a:r>
              <a:rPr lang="en-US" dirty="0" smtClean="0"/>
              <a:t> </a:t>
            </a:r>
            <a:r>
              <a:rPr lang="en-US" dirty="0" err="1" smtClean="0"/>
              <a:t>bebés</a:t>
            </a:r>
            <a:r>
              <a:rPr lang="en-US" dirty="0" smtClean="0"/>
              <a:t> (</a:t>
            </a:r>
            <a:r>
              <a:rPr lang="en-US" dirty="0" err="1" smtClean="0"/>
              <a:t>cfr</a:t>
            </a:r>
            <a:r>
              <a:rPr lang="en-US" dirty="0" smtClean="0"/>
              <a:t>. </a:t>
            </a:r>
            <a:r>
              <a:rPr lang="en-US" dirty="0" err="1" smtClean="0"/>
              <a:t>Konrad</a:t>
            </a:r>
            <a:r>
              <a:rPr lang="en-US" dirty="0" smtClean="0"/>
              <a:t> Lorenz);</a:t>
            </a:r>
          </a:p>
          <a:p>
            <a:endParaRPr lang="en-US" dirty="0"/>
          </a:p>
          <a:p>
            <a:r>
              <a:rPr lang="en-US" dirty="0" smtClean="0"/>
              <a:t>8. </a:t>
            </a:r>
            <a:r>
              <a:rPr lang="en-US" dirty="0" err="1" smtClean="0"/>
              <a:t>Recursos</a:t>
            </a:r>
            <a:r>
              <a:rPr lang="en-US" dirty="0" smtClean="0"/>
              <a:t> </a:t>
            </a:r>
            <a:r>
              <a:rPr lang="en-US" dirty="0" err="1" smtClean="0"/>
              <a:t>interpessoais</a:t>
            </a:r>
            <a:r>
              <a:rPr lang="en-US" dirty="0" smtClean="0"/>
              <a:t>: O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recebe</a:t>
            </a:r>
            <a:r>
              <a:rPr lang="en-US" dirty="0" smtClean="0"/>
              <a:t> e </a:t>
            </a:r>
            <a:r>
              <a:rPr lang="en-US" dirty="0" err="1" smtClean="0"/>
              <a:t>dá</a:t>
            </a:r>
            <a:r>
              <a:rPr lang="en-US" dirty="0" smtClean="0"/>
              <a:t> </a:t>
            </a:r>
            <a:r>
              <a:rPr lang="en-US" dirty="0" err="1" smtClean="0"/>
              <a:t>numa</a:t>
            </a:r>
            <a:r>
              <a:rPr lang="en-US" dirty="0" smtClean="0"/>
              <a:t> </a:t>
            </a:r>
            <a:r>
              <a:rPr lang="en-US" dirty="0" err="1" smtClean="0"/>
              <a:t>situação</a:t>
            </a:r>
            <a:r>
              <a:rPr lang="en-US" dirty="0" smtClean="0"/>
              <a:t> de </a:t>
            </a:r>
            <a:r>
              <a:rPr lang="en-US" dirty="0" err="1" smtClean="0"/>
              <a:t>interação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9. </a:t>
            </a:r>
            <a:r>
              <a:rPr lang="en-US" dirty="0" err="1" smtClean="0"/>
              <a:t>Gostar</a:t>
            </a:r>
            <a:r>
              <a:rPr lang="en-US" dirty="0" smtClean="0"/>
              <a:t>/liking: </a:t>
            </a:r>
            <a:r>
              <a:rPr lang="en-US" dirty="0" err="1" smtClean="0"/>
              <a:t>Relação</a:t>
            </a:r>
            <a:r>
              <a:rPr lang="en-US" dirty="0" smtClean="0"/>
              <a:t> </a:t>
            </a:r>
            <a:r>
              <a:rPr lang="en-US" dirty="0" err="1" smtClean="0"/>
              <a:t>humana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qual</a:t>
            </a:r>
            <a:r>
              <a:rPr lang="en-US" dirty="0" smtClean="0"/>
              <a:t> as </a:t>
            </a:r>
            <a:r>
              <a:rPr lang="en-US" dirty="0" err="1" smtClean="0"/>
              <a:t>pessoas</a:t>
            </a:r>
            <a:r>
              <a:rPr lang="en-US" dirty="0" smtClean="0"/>
              <a:t> </a:t>
            </a:r>
            <a:r>
              <a:rPr lang="en-US" dirty="0" err="1" smtClean="0"/>
              <a:t>demosntram</a:t>
            </a:r>
            <a:r>
              <a:rPr lang="en-US" dirty="0" smtClean="0"/>
              <a:t> </a:t>
            </a:r>
            <a:r>
              <a:rPr lang="en-US" dirty="0" err="1" smtClean="0"/>
              <a:t>atitudes</a:t>
            </a:r>
            <a:r>
              <a:rPr lang="en-US" dirty="0" smtClean="0"/>
              <a:t> </a:t>
            </a:r>
            <a:r>
              <a:rPr lang="en-US" dirty="0" err="1" smtClean="0"/>
              <a:t>positivas</a:t>
            </a:r>
            <a:r>
              <a:rPr lang="en-US" dirty="0" smtClean="0"/>
              <a:t> </a:t>
            </a:r>
            <a:r>
              <a:rPr lang="en-US" dirty="0" err="1" smtClean="0"/>
              <a:t>umas</a:t>
            </a:r>
            <a:r>
              <a:rPr lang="en-US" dirty="0" smtClean="0"/>
              <a:t> </a:t>
            </a:r>
            <a:r>
              <a:rPr lang="en-US" dirty="0" err="1" smtClean="0"/>
              <a:t>pelas</a:t>
            </a:r>
            <a:r>
              <a:rPr lang="en-US" dirty="0" smtClean="0"/>
              <a:t> </a:t>
            </a:r>
            <a:r>
              <a:rPr lang="en-US" dirty="0" err="1" smtClean="0"/>
              <a:t>outras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10. Amor/Love: </a:t>
            </a:r>
            <a:r>
              <a:rPr lang="en-US" dirty="0" err="1" smtClean="0"/>
              <a:t>Relação</a:t>
            </a:r>
            <a:r>
              <a:rPr lang="en-US" dirty="0" smtClean="0"/>
              <a:t> </a:t>
            </a:r>
            <a:r>
              <a:rPr lang="en-US" dirty="0" err="1" smtClean="0"/>
              <a:t>humana</a:t>
            </a:r>
            <a:r>
              <a:rPr lang="en-US" dirty="0" smtClean="0"/>
              <a:t> </a:t>
            </a:r>
            <a:r>
              <a:rPr lang="en-US" dirty="0" err="1" smtClean="0"/>
              <a:t>marcada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exclusividade</a:t>
            </a:r>
            <a:r>
              <a:rPr lang="en-US" dirty="0" smtClean="0"/>
              <a:t> </a:t>
            </a:r>
            <a:r>
              <a:rPr lang="en-US" dirty="0" err="1" smtClean="0"/>
              <a:t>recíproca</a:t>
            </a:r>
            <a:r>
              <a:rPr lang="en-US" dirty="0" smtClean="0"/>
              <a:t>, </a:t>
            </a:r>
            <a:r>
              <a:rPr lang="en-US" dirty="0" err="1" smtClean="0"/>
              <a:t>absorção</a:t>
            </a:r>
            <a:r>
              <a:rPr lang="en-US" dirty="0" smtClean="0"/>
              <a:t>, </a:t>
            </a:r>
            <a:r>
              <a:rPr lang="en-US" dirty="0" err="1" smtClean="0"/>
              <a:t>predisposição</a:t>
            </a:r>
            <a:r>
              <a:rPr lang="en-US" dirty="0" smtClean="0"/>
              <a:t> a </a:t>
            </a:r>
            <a:r>
              <a:rPr lang="en-US" dirty="0" err="1" smtClean="0"/>
              <a:t>ajudar</a:t>
            </a:r>
            <a:r>
              <a:rPr lang="en-US" dirty="0" smtClean="0"/>
              <a:t> e inter(in)</a:t>
            </a:r>
            <a:r>
              <a:rPr lang="en-US" dirty="0" err="1" smtClean="0"/>
              <a:t>dependencia</a:t>
            </a:r>
            <a:r>
              <a:rPr lang="en-US" dirty="0" smtClean="0"/>
              <a:t>; </a:t>
            </a:r>
          </a:p>
          <a:p>
            <a:endParaRPr lang="en-US" dirty="0"/>
          </a:p>
          <a:p>
            <a:r>
              <a:rPr lang="en-US" dirty="0" smtClean="0"/>
              <a:t>11. </a:t>
            </a:r>
            <a:r>
              <a:rPr lang="en-US" dirty="0" err="1" smtClean="0"/>
              <a:t>Oxitocina</a:t>
            </a:r>
            <a:r>
              <a:rPr lang="en-US" dirty="0" smtClean="0"/>
              <a:t>/Oxytocin: </a:t>
            </a:r>
            <a:r>
              <a:rPr lang="en-US" dirty="0" err="1" smtClean="0"/>
              <a:t>Substancia</a:t>
            </a:r>
            <a:r>
              <a:rPr lang="en-US" dirty="0" smtClean="0"/>
              <a:t> hormonal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entra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circulação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o </a:t>
            </a:r>
            <a:r>
              <a:rPr lang="en-US" dirty="0" err="1" smtClean="0"/>
              <a:t>cérebro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r>
              <a:rPr lang="en-US" dirty="0" smtClean="0"/>
              <a:t> </a:t>
            </a:r>
            <a:r>
              <a:rPr lang="en-US" dirty="0" err="1" smtClean="0"/>
              <a:t>enquadra</a:t>
            </a:r>
            <a:r>
              <a:rPr lang="en-US" dirty="0" smtClean="0"/>
              <a:t> a </a:t>
            </a:r>
            <a:r>
              <a:rPr lang="en-US" dirty="0" err="1" smtClean="0"/>
              <a:t>interação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contacto</a:t>
            </a:r>
            <a:r>
              <a:rPr lang="en-US" dirty="0" smtClean="0"/>
              <a:t> social </a:t>
            </a:r>
            <a:r>
              <a:rPr lang="en-US" dirty="0" err="1" smtClean="0"/>
              <a:t>agradável</a:t>
            </a:r>
            <a:r>
              <a:rPr lang="en-US" dirty="0" smtClean="0"/>
              <a:t> </a:t>
            </a:r>
            <a:r>
              <a:rPr lang="en-US" dirty="0" err="1" smtClean="0"/>
              <a:t>especialmente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existe</a:t>
            </a:r>
            <a:r>
              <a:rPr lang="en-US" dirty="0" smtClean="0"/>
              <a:t> </a:t>
            </a:r>
            <a:r>
              <a:rPr lang="en-US" dirty="0" err="1" smtClean="0"/>
              <a:t>contacto</a:t>
            </a:r>
            <a:r>
              <a:rPr lang="en-US" dirty="0" smtClean="0"/>
              <a:t> com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receptores</a:t>
            </a:r>
            <a:r>
              <a:rPr lang="en-US" dirty="0" smtClean="0"/>
              <a:t> do </a:t>
            </a:r>
            <a:r>
              <a:rPr lang="en-US" dirty="0" err="1" smtClean="0"/>
              <a:t>tacto</a:t>
            </a:r>
            <a:r>
              <a:rPr lang="en-US" dirty="0" smtClean="0"/>
              <a:t> (skin to skin);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503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1. </a:t>
            </a:r>
            <a:r>
              <a:rPr lang="en-US" sz="2000" dirty="0" err="1" smtClean="0"/>
              <a:t>Atração</a:t>
            </a:r>
            <a:r>
              <a:rPr lang="en-US" sz="2000" dirty="0" smtClean="0"/>
              <a:t> </a:t>
            </a:r>
            <a:r>
              <a:rPr lang="en-US" sz="2000" dirty="0" err="1" smtClean="0"/>
              <a:t>interpessoal</a:t>
            </a:r>
            <a:r>
              <a:rPr lang="en-US" sz="2000" dirty="0" smtClean="0"/>
              <a:t>, </a:t>
            </a:r>
            <a:r>
              <a:rPr lang="en-US" sz="2000" dirty="0" err="1" smtClean="0"/>
              <a:t>relações</a:t>
            </a:r>
            <a:r>
              <a:rPr lang="en-US" sz="2000" dirty="0" smtClean="0"/>
              <a:t> </a:t>
            </a:r>
            <a:r>
              <a:rPr lang="en-US" sz="2000" dirty="0" err="1" smtClean="0"/>
              <a:t>humanas</a:t>
            </a:r>
            <a:r>
              <a:rPr lang="en-US" sz="2000" dirty="0" smtClean="0"/>
              <a:t> e </a:t>
            </a:r>
            <a:r>
              <a:rPr lang="en-US" sz="2000" dirty="0" err="1" smtClean="0"/>
              <a:t>Gestão</a:t>
            </a:r>
            <a:r>
              <a:rPr lang="en-US" sz="2000" dirty="0" smtClean="0"/>
              <a:t> de </a:t>
            </a:r>
            <a:r>
              <a:rPr lang="en-US" sz="2000" dirty="0" err="1" smtClean="0"/>
              <a:t>Recursos</a:t>
            </a:r>
            <a:r>
              <a:rPr lang="en-US" sz="2000" dirty="0" smtClean="0"/>
              <a:t> </a:t>
            </a:r>
            <a:r>
              <a:rPr lang="en-US" sz="2000" dirty="0" err="1" smtClean="0"/>
              <a:t>Humanos</a:t>
            </a:r>
            <a:r>
              <a:rPr lang="en-US" sz="2000" dirty="0" smtClean="0"/>
              <a:t> 3/3</a:t>
            </a:r>
            <a:br>
              <a:rPr lang="en-US" sz="2000" dirty="0" smtClean="0"/>
            </a:br>
            <a:r>
              <a:rPr lang="en-US" sz="2000" dirty="0" smtClean="0"/>
              <a:t>DICIONÁRIO DE CONCEITOS (Peterson, 2006) 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76783" y="1417638"/>
            <a:ext cx="8410017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12. </a:t>
            </a:r>
            <a:r>
              <a:rPr lang="en-US" dirty="0" err="1" smtClean="0"/>
              <a:t>Amopr</a:t>
            </a:r>
            <a:r>
              <a:rPr lang="en-US" dirty="0" smtClean="0"/>
              <a:t> </a:t>
            </a:r>
            <a:r>
              <a:rPr lang="en-US" dirty="0" err="1" smtClean="0"/>
              <a:t>apaixonado</a:t>
            </a:r>
            <a:r>
              <a:rPr lang="en-US" dirty="0" smtClean="0"/>
              <a:t>/passionate love: </a:t>
            </a:r>
            <a:r>
              <a:rPr lang="en-US" dirty="0" err="1" smtClean="0"/>
              <a:t>relaç</a:t>
            </a:r>
            <a:r>
              <a:rPr lang="en-US" dirty="0" err="1" smtClean="0"/>
              <a:t>ão</a:t>
            </a:r>
            <a:r>
              <a:rPr lang="en-US" dirty="0" smtClean="0"/>
              <a:t> </a:t>
            </a:r>
            <a:r>
              <a:rPr lang="en-US" dirty="0" err="1" smtClean="0"/>
              <a:t>humana</a:t>
            </a:r>
            <a:r>
              <a:rPr lang="en-US" dirty="0" smtClean="0"/>
              <a:t> </a:t>
            </a:r>
            <a:r>
              <a:rPr lang="en-US" dirty="0" err="1" smtClean="0"/>
              <a:t>marcada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extrema</a:t>
            </a:r>
            <a:r>
              <a:rPr lang="en-US" dirty="0" smtClean="0"/>
              <a:t> </a:t>
            </a:r>
            <a:r>
              <a:rPr lang="en-US" dirty="0" err="1" smtClean="0"/>
              <a:t>absorção</a:t>
            </a:r>
            <a:r>
              <a:rPr lang="en-US" dirty="0" smtClean="0"/>
              <a:t> e </a:t>
            </a:r>
            <a:r>
              <a:rPr lang="en-US" dirty="0" err="1" smtClean="0"/>
              <a:t>dramaticas</a:t>
            </a:r>
            <a:r>
              <a:rPr lang="en-US" dirty="0" smtClean="0"/>
              <a:t> </a:t>
            </a:r>
            <a:r>
              <a:rPr lang="en-US" dirty="0" err="1" smtClean="0"/>
              <a:t>mudanças</a:t>
            </a:r>
            <a:r>
              <a:rPr lang="en-US" dirty="0" smtClean="0"/>
              <a:t> de </a:t>
            </a:r>
            <a:r>
              <a:rPr lang="en-US" dirty="0" err="1" smtClean="0"/>
              <a:t>sentimentos</a:t>
            </a:r>
            <a:r>
              <a:rPr lang="en-US" dirty="0" smtClean="0"/>
              <a:t> do </a:t>
            </a:r>
            <a:r>
              <a:rPr lang="en-US" dirty="0" err="1" smtClean="0"/>
              <a:t>extase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angustia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13. </a:t>
            </a:r>
            <a:r>
              <a:rPr lang="en-US" dirty="0" err="1" smtClean="0"/>
              <a:t>Apoio</a:t>
            </a:r>
            <a:r>
              <a:rPr lang="en-US" dirty="0" smtClean="0"/>
              <a:t> Social/Social support: Como as </a:t>
            </a:r>
            <a:r>
              <a:rPr lang="en-US" dirty="0" err="1" smtClean="0"/>
              <a:t>pessoas</a:t>
            </a:r>
            <a:r>
              <a:rPr lang="en-US" dirty="0" smtClean="0"/>
              <a:t> </a:t>
            </a:r>
            <a:r>
              <a:rPr lang="en-US" dirty="0" err="1" smtClean="0"/>
              <a:t>ajudam</a:t>
            </a:r>
            <a:r>
              <a:rPr lang="en-US" dirty="0" smtClean="0"/>
              <a:t>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durante</a:t>
            </a:r>
            <a:r>
              <a:rPr lang="en-US" dirty="0" smtClean="0"/>
              <a:t> </a:t>
            </a:r>
            <a:r>
              <a:rPr lang="en-US" dirty="0" err="1" smtClean="0"/>
              <a:t>situações</a:t>
            </a:r>
            <a:r>
              <a:rPr lang="en-US" dirty="0" smtClean="0"/>
              <a:t> e </a:t>
            </a:r>
            <a:r>
              <a:rPr lang="en-US" dirty="0" err="1" smtClean="0"/>
              <a:t>acontecimentos</a:t>
            </a:r>
            <a:r>
              <a:rPr lang="en-US" dirty="0" smtClean="0"/>
              <a:t> </a:t>
            </a:r>
            <a:r>
              <a:rPr lang="en-US" dirty="0" err="1" smtClean="0"/>
              <a:t>stressantes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14. </a:t>
            </a:r>
            <a:r>
              <a:rPr lang="en-US" dirty="0" err="1" smtClean="0"/>
              <a:t>Teste</a:t>
            </a:r>
            <a:r>
              <a:rPr lang="en-US" dirty="0" smtClean="0"/>
              <a:t> de </a:t>
            </a:r>
            <a:r>
              <a:rPr lang="en-US" dirty="0" err="1" smtClean="0"/>
              <a:t>Apego</a:t>
            </a:r>
            <a:r>
              <a:rPr lang="en-US" dirty="0" smtClean="0"/>
              <a:t> com </a:t>
            </a:r>
            <a:r>
              <a:rPr lang="en-US" dirty="0" err="1" smtClean="0"/>
              <a:t>Desconhecidos</a:t>
            </a:r>
            <a:r>
              <a:rPr lang="en-US" dirty="0" smtClean="0"/>
              <a:t>/ Strange Situation Test: </a:t>
            </a:r>
            <a:r>
              <a:rPr lang="en-US" dirty="0" err="1" smtClean="0"/>
              <a:t>Procedimento</a:t>
            </a:r>
            <a:r>
              <a:rPr lang="en-US" dirty="0" smtClean="0"/>
              <a:t> laboratorial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avaliar</a:t>
            </a:r>
            <a:r>
              <a:rPr lang="en-US" dirty="0" smtClean="0"/>
              <a:t> o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vinculação</a:t>
            </a:r>
            <a:r>
              <a:rPr lang="en-US" dirty="0" smtClean="0"/>
              <a:t> de um </a:t>
            </a:r>
            <a:r>
              <a:rPr lang="en-US" dirty="0" err="1" smtClean="0"/>
              <a:t>bebé</a:t>
            </a:r>
            <a:r>
              <a:rPr lang="en-US" dirty="0" smtClean="0"/>
              <a:t>  </a:t>
            </a:r>
            <a:r>
              <a:rPr lang="en-US" dirty="0" err="1" smtClean="0"/>
              <a:t>separando</a:t>
            </a:r>
            <a:r>
              <a:rPr lang="en-US" dirty="0" smtClean="0"/>
              <a:t>-o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breves</a:t>
            </a:r>
            <a:r>
              <a:rPr lang="en-US" dirty="0" smtClean="0"/>
              <a:t> </a:t>
            </a:r>
            <a:r>
              <a:rPr lang="en-US" dirty="0" err="1" smtClean="0"/>
              <a:t>momentos</a:t>
            </a:r>
            <a:r>
              <a:rPr lang="en-US" dirty="0" smtClean="0"/>
              <a:t> da </a:t>
            </a:r>
            <a:r>
              <a:rPr lang="en-US" dirty="0" err="1" smtClean="0"/>
              <a:t>mãe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Referencias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Harlow, H.F. (1958). The nature of love; American Psychologist, 13, 673-685.</a:t>
            </a:r>
          </a:p>
          <a:p>
            <a:r>
              <a:rPr lang="en-US" dirty="0" err="1" smtClean="0"/>
              <a:t>Hazan</a:t>
            </a:r>
            <a:r>
              <a:rPr lang="en-US" dirty="0" smtClean="0"/>
              <a:t>, C., &amp; Shaver, P.R: (1987). Romantic love conceptualized as an attachment process JPSP, 52, 511-524.</a:t>
            </a:r>
          </a:p>
          <a:p>
            <a:endParaRPr lang="en-US" dirty="0"/>
          </a:p>
          <a:p>
            <a:r>
              <a:rPr lang="en-US" dirty="0" smtClean="0">
                <a:hlinkClick r:id="rId2"/>
              </a:rPr>
              <a:t>www.unlimitedloveinstitute.org</a:t>
            </a:r>
            <a:r>
              <a:rPr lang="en-US" dirty="0" smtClean="0"/>
              <a:t>  - Case Western University</a:t>
            </a:r>
          </a:p>
          <a:p>
            <a:r>
              <a:rPr lang="en-US" dirty="0" smtClean="0"/>
              <a:t>www2.hawaii.edu/~</a:t>
            </a:r>
            <a:r>
              <a:rPr lang="en-US" dirty="0" err="1" smtClean="0"/>
              <a:t>elaineh</a:t>
            </a:r>
            <a:r>
              <a:rPr lang="en-US" dirty="0"/>
              <a:t> </a:t>
            </a:r>
            <a:r>
              <a:rPr lang="en-US" dirty="0" smtClean="0"/>
              <a:t>Elaine Hatfield, Univ. do </a:t>
            </a:r>
            <a:r>
              <a:rPr lang="en-US" dirty="0" err="1" smtClean="0"/>
              <a:t>Havai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470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 </a:t>
            </a:r>
            <a:r>
              <a:rPr lang="en-US" sz="2200" dirty="0" err="1" smtClean="0"/>
              <a:t>Atração</a:t>
            </a:r>
            <a:r>
              <a:rPr lang="en-US" sz="2200" dirty="0" smtClean="0"/>
              <a:t> </a:t>
            </a:r>
            <a:r>
              <a:rPr lang="en-US" sz="2200" dirty="0" err="1" smtClean="0"/>
              <a:t>interpessoal</a:t>
            </a:r>
            <a:r>
              <a:rPr lang="en-US" sz="2200" dirty="0" smtClean="0"/>
              <a:t>, </a:t>
            </a:r>
            <a:r>
              <a:rPr lang="en-US" sz="2200" dirty="0" err="1" smtClean="0"/>
              <a:t>relações</a:t>
            </a:r>
            <a:r>
              <a:rPr lang="en-US" sz="2200" dirty="0" smtClean="0"/>
              <a:t> </a:t>
            </a:r>
            <a:r>
              <a:rPr lang="en-US" sz="2200" dirty="0" err="1" smtClean="0"/>
              <a:t>humanas</a:t>
            </a:r>
            <a:r>
              <a:rPr lang="en-US" sz="2200" dirty="0" smtClean="0"/>
              <a:t> e </a:t>
            </a:r>
            <a:r>
              <a:rPr lang="en-US" sz="2200" dirty="0" err="1" smtClean="0"/>
              <a:t>Gestão</a:t>
            </a:r>
            <a:r>
              <a:rPr lang="en-US" sz="2200" dirty="0" smtClean="0"/>
              <a:t> de </a:t>
            </a:r>
            <a:r>
              <a:rPr lang="en-US" sz="2200" dirty="0" err="1" smtClean="0"/>
              <a:t>Recursos</a:t>
            </a:r>
            <a:r>
              <a:rPr lang="en-US" sz="2200" dirty="0" smtClean="0"/>
              <a:t> </a:t>
            </a:r>
            <a:r>
              <a:rPr lang="en-US" sz="2200" dirty="0" err="1" smtClean="0"/>
              <a:t>Humanos</a:t>
            </a:r>
            <a:r>
              <a:rPr lang="en-US" sz="2200" dirty="0" smtClean="0"/>
              <a:t> TPC (Peterson, 2006, p.271) </a:t>
            </a:r>
            <a:endParaRPr lang="en-US" sz="2200" dirty="0"/>
          </a:p>
        </p:txBody>
      </p:sp>
      <p:sp>
        <p:nvSpPr>
          <p:cNvPr id="3" name="Rectangle 2"/>
          <p:cNvSpPr/>
          <p:nvPr/>
        </p:nvSpPr>
        <p:spPr>
          <a:xfrm>
            <a:off x="1123411" y="1417638"/>
            <a:ext cx="68707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RESPOSTA ACTIVA CONSTRUTIVA  (Shelly Gable) – </a:t>
            </a:r>
            <a:r>
              <a:rPr lang="en-US" dirty="0" err="1" smtClean="0"/>
              <a:t>Resposta</a:t>
            </a:r>
            <a:r>
              <a:rPr lang="en-US" dirty="0" smtClean="0"/>
              <a:t> </a:t>
            </a:r>
            <a:r>
              <a:rPr lang="en-US" dirty="0" err="1" smtClean="0"/>
              <a:t>entusiastica</a:t>
            </a:r>
            <a:r>
              <a:rPr lang="en-US" dirty="0" smtClean="0"/>
              <a:t> </a:t>
            </a:r>
            <a:r>
              <a:rPr lang="en-US" dirty="0" err="1" smtClean="0"/>
              <a:t>às</a:t>
            </a:r>
            <a:r>
              <a:rPr lang="en-US" dirty="0" smtClean="0"/>
              <a:t> </a:t>
            </a:r>
            <a:r>
              <a:rPr lang="en-US" dirty="0" err="1" smtClean="0"/>
              <a:t>realizações</a:t>
            </a:r>
            <a:r>
              <a:rPr lang="en-US" dirty="0" smtClean="0"/>
              <a:t>/</a:t>
            </a:r>
            <a:r>
              <a:rPr lang="en-US" dirty="0" err="1" smtClean="0"/>
              <a:t>conquistas</a:t>
            </a:r>
            <a:r>
              <a:rPr lang="en-US" dirty="0" smtClean="0"/>
              <a:t>/</a:t>
            </a:r>
            <a:r>
              <a:rPr lang="en-US" dirty="0" err="1" smtClean="0"/>
              <a:t>sucessos</a:t>
            </a:r>
            <a:r>
              <a:rPr lang="en-US" dirty="0" smtClean="0"/>
              <a:t> da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pessoa</a:t>
            </a:r>
            <a:r>
              <a:rPr lang="en-US" dirty="0" smtClean="0"/>
              <a:t>, de </a:t>
            </a:r>
            <a:r>
              <a:rPr lang="en-US" dirty="0" err="1" smtClean="0"/>
              <a:t>preferencia</a:t>
            </a:r>
            <a:r>
              <a:rPr lang="en-US" dirty="0" smtClean="0"/>
              <a:t>, a </a:t>
            </a:r>
            <a:r>
              <a:rPr lang="en-US" dirty="0" err="1" smtClean="0"/>
              <a:t>fazer</a:t>
            </a:r>
            <a:r>
              <a:rPr lang="en-US" dirty="0" smtClean="0"/>
              <a:t> com </a:t>
            </a:r>
            <a:r>
              <a:rPr lang="en-US" dirty="0" err="1" smtClean="0"/>
              <a:t>quem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mostra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padrão</a:t>
            </a:r>
            <a:r>
              <a:rPr lang="en-US" dirty="0" smtClean="0"/>
              <a:t> de </a:t>
            </a:r>
            <a:r>
              <a:rPr lang="en-US" dirty="0" err="1" smtClean="0"/>
              <a:t>resposta</a:t>
            </a:r>
            <a:r>
              <a:rPr lang="en-US" dirty="0" smtClean="0"/>
              <a:t> (</a:t>
            </a:r>
            <a:r>
              <a:rPr lang="en-US" dirty="0" err="1" smtClean="0"/>
              <a:t>provavelmente</a:t>
            </a:r>
            <a:r>
              <a:rPr lang="en-US" dirty="0" smtClean="0"/>
              <a:t> </a:t>
            </a:r>
            <a:r>
              <a:rPr lang="en-US" dirty="0" err="1" smtClean="0"/>
              <a:t>alguem</a:t>
            </a:r>
            <a:r>
              <a:rPr lang="en-US" dirty="0" smtClean="0"/>
              <a:t> com </a:t>
            </a:r>
            <a:r>
              <a:rPr lang="en-US" dirty="0" err="1" smtClean="0"/>
              <a:t>quem</a:t>
            </a:r>
            <a:r>
              <a:rPr lang="en-US" dirty="0" smtClean="0"/>
              <a:t> tem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relação</a:t>
            </a:r>
            <a:r>
              <a:rPr lang="en-US" dirty="0" smtClean="0"/>
              <a:t> ‘</a:t>
            </a:r>
            <a:r>
              <a:rPr lang="en-US" dirty="0" err="1" smtClean="0"/>
              <a:t>fria</a:t>
            </a:r>
            <a:r>
              <a:rPr lang="en-US" dirty="0" smtClean="0"/>
              <a:t>’).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 err="1" smtClean="0"/>
              <a:t>Musica</a:t>
            </a:r>
            <a:r>
              <a:rPr lang="en-US" dirty="0" smtClean="0"/>
              <a:t> com </a:t>
            </a:r>
            <a:r>
              <a:rPr lang="en-US" dirty="0" err="1" smtClean="0"/>
              <a:t>letras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Liking &amp; </a:t>
            </a:r>
            <a:r>
              <a:rPr lang="en-US" dirty="0" err="1" smtClean="0"/>
              <a:t>Atraction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 err="1" smtClean="0"/>
              <a:t>Filme</a:t>
            </a:r>
            <a:r>
              <a:rPr lang="en-US" dirty="0" smtClean="0"/>
              <a:t>/</a:t>
            </a:r>
            <a:r>
              <a:rPr lang="en-US" dirty="0" err="1" smtClean="0"/>
              <a:t>cena</a:t>
            </a:r>
            <a:r>
              <a:rPr lang="en-US" dirty="0" smtClean="0"/>
              <a:t> Liking &amp; </a:t>
            </a:r>
            <a:r>
              <a:rPr lang="en-US" dirty="0" err="1" smtClean="0"/>
              <a:t>Atraction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09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LABORATORIO EXPERIENCIAL #7 (?): CHANGE THE CONTEXT CHANGE THE MEANING (</a:t>
            </a:r>
            <a:r>
              <a:rPr lang="en-US" sz="2000" dirty="0" err="1" smtClean="0"/>
              <a:t>Cottor</a:t>
            </a:r>
            <a:r>
              <a:rPr lang="en-US" sz="2000" dirty="0" smtClean="0"/>
              <a:t> et al. 2004)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13970" y="1417638"/>
            <a:ext cx="8775634" cy="5909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i="1" u="sng" dirty="0" err="1" smtClean="0"/>
              <a:t>Objectivo</a:t>
            </a:r>
            <a:r>
              <a:rPr lang="en-US" dirty="0" smtClean="0"/>
              <a:t>: </a:t>
            </a:r>
            <a:r>
              <a:rPr lang="en-US" dirty="0" err="1" smtClean="0"/>
              <a:t>Ilustrar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o </a:t>
            </a:r>
            <a:r>
              <a:rPr lang="en-US" dirty="0" err="1" smtClean="0"/>
              <a:t>sentidodas</a:t>
            </a:r>
            <a:r>
              <a:rPr lang="en-US" dirty="0" smtClean="0"/>
              <a:t> </a:t>
            </a:r>
            <a:r>
              <a:rPr lang="en-US" dirty="0" err="1" smtClean="0"/>
              <a:t>coisas</a:t>
            </a:r>
            <a:r>
              <a:rPr lang="en-US" dirty="0" smtClean="0"/>
              <a:t> 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reconstruido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a </a:t>
            </a:r>
            <a:r>
              <a:rPr lang="en-US" dirty="0" err="1" smtClean="0"/>
              <a:t>percepção</a:t>
            </a:r>
            <a:r>
              <a:rPr lang="en-US" dirty="0" smtClean="0"/>
              <a:t> do </a:t>
            </a:r>
            <a:r>
              <a:rPr lang="en-US" dirty="0" err="1" smtClean="0"/>
              <a:t>contexto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. </a:t>
            </a:r>
          </a:p>
          <a:p>
            <a:r>
              <a:rPr lang="en-US" dirty="0"/>
              <a:t> </a:t>
            </a:r>
            <a:r>
              <a:rPr lang="en-US" dirty="0" smtClean="0"/>
              <a:t>      Parte-se de 3 </a:t>
            </a:r>
            <a:r>
              <a:rPr lang="en-US" dirty="0" err="1" smtClean="0"/>
              <a:t>acontecimentos</a:t>
            </a:r>
            <a:r>
              <a:rPr lang="en-US" dirty="0" smtClean="0"/>
              <a:t> de </a:t>
            </a:r>
            <a:r>
              <a:rPr lang="en-US" dirty="0" err="1" smtClean="0"/>
              <a:t>vida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escolha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      O </a:t>
            </a:r>
            <a:r>
              <a:rPr lang="en-US" dirty="0" err="1" smtClean="0"/>
              <a:t>passado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re-</a:t>
            </a:r>
            <a:r>
              <a:rPr lang="en-US" dirty="0" err="1" smtClean="0"/>
              <a:t>editado</a:t>
            </a:r>
            <a:r>
              <a:rPr lang="en-US" dirty="0" smtClean="0"/>
              <a:t>, re-</a:t>
            </a:r>
            <a:r>
              <a:rPr lang="en-US" dirty="0" err="1" smtClean="0"/>
              <a:t>inventado</a:t>
            </a:r>
            <a:r>
              <a:rPr lang="en-US" dirty="0" smtClean="0"/>
              <a:t> e re-</a:t>
            </a:r>
            <a:r>
              <a:rPr lang="en-US" dirty="0" err="1" smtClean="0"/>
              <a:t>narrado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pPr marL="342900" indent="-342900">
              <a:buAutoNum type="arabicPeriod" startAt="2"/>
            </a:pPr>
            <a:r>
              <a:rPr lang="en-US" i="1" u="sng" dirty="0" err="1" smtClean="0"/>
              <a:t>Estrutura</a:t>
            </a:r>
            <a:r>
              <a:rPr lang="en-US" dirty="0" smtClean="0"/>
              <a:t>: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grupos</a:t>
            </a:r>
            <a:r>
              <a:rPr lang="en-US" dirty="0" smtClean="0"/>
              <a:t> de 4, 5 </a:t>
            </a:r>
            <a:r>
              <a:rPr lang="en-US" dirty="0" err="1" smtClean="0"/>
              <a:t>pessoas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escolhe</a:t>
            </a:r>
            <a:r>
              <a:rPr lang="en-US" dirty="0" smtClean="0"/>
              <a:t>, </a:t>
            </a:r>
            <a:r>
              <a:rPr lang="en-US" dirty="0" err="1" smtClean="0"/>
              <a:t>individualmente</a:t>
            </a:r>
            <a:r>
              <a:rPr lang="en-US" dirty="0" smtClean="0"/>
              <a:t> 3 </a:t>
            </a:r>
            <a:r>
              <a:rPr lang="en-US" dirty="0" err="1" smtClean="0"/>
              <a:t>acontecimentos</a:t>
            </a:r>
            <a:r>
              <a:rPr lang="en-US" dirty="0" smtClean="0"/>
              <a:t> de </a:t>
            </a:r>
            <a:r>
              <a:rPr lang="en-US" dirty="0" err="1" smtClean="0"/>
              <a:t>vida</a:t>
            </a:r>
            <a:r>
              <a:rPr lang="en-US" dirty="0" smtClean="0"/>
              <a:t> (</a:t>
            </a:r>
            <a:r>
              <a:rPr lang="en-US" dirty="0" err="1" smtClean="0"/>
              <a:t>entrada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Universidade</a:t>
            </a:r>
            <a:r>
              <a:rPr lang="en-US" dirty="0" smtClean="0"/>
              <a:t>, </a:t>
            </a:r>
            <a:r>
              <a:rPr lang="en-US" dirty="0" err="1" smtClean="0"/>
              <a:t>saida</a:t>
            </a:r>
            <a:r>
              <a:rPr lang="en-US" dirty="0" smtClean="0"/>
              <a:t> de casa dos </a:t>
            </a:r>
            <a:r>
              <a:rPr lang="en-US" dirty="0" err="1" smtClean="0"/>
              <a:t>pais</a:t>
            </a:r>
            <a:r>
              <a:rPr lang="en-US" dirty="0" smtClean="0"/>
              <a:t>, </a:t>
            </a:r>
            <a:r>
              <a:rPr lang="en-US" dirty="0" err="1" smtClean="0"/>
              <a:t>nascimento</a:t>
            </a:r>
            <a:r>
              <a:rPr lang="en-US" dirty="0" smtClean="0"/>
              <a:t> de </a:t>
            </a:r>
            <a:r>
              <a:rPr lang="en-US" dirty="0" err="1" smtClean="0"/>
              <a:t>filho</a:t>
            </a:r>
            <a:r>
              <a:rPr lang="en-US" dirty="0" smtClean="0"/>
              <a:t>, </a:t>
            </a:r>
            <a:r>
              <a:rPr lang="en-US" dirty="0" err="1" smtClean="0"/>
              <a:t>entrada</a:t>
            </a:r>
            <a:r>
              <a:rPr lang="en-US" dirty="0" smtClean="0"/>
              <a:t> 1º </a:t>
            </a:r>
            <a:r>
              <a:rPr lang="en-US" dirty="0" err="1" smtClean="0"/>
              <a:t>emprego</a:t>
            </a:r>
            <a:r>
              <a:rPr lang="en-US" dirty="0" smtClean="0"/>
              <a:t>, </a:t>
            </a:r>
            <a:r>
              <a:rPr lang="en-US" dirty="0" err="1" smtClean="0"/>
              <a:t>começo</a:t>
            </a:r>
            <a:r>
              <a:rPr lang="en-US" dirty="0" smtClean="0"/>
              <a:t> de </a:t>
            </a:r>
            <a:r>
              <a:rPr lang="en-US" dirty="0" err="1" smtClean="0"/>
              <a:t>namoro</a:t>
            </a:r>
            <a:r>
              <a:rPr lang="en-US" dirty="0" smtClean="0"/>
              <a:t>, </a:t>
            </a:r>
            <a:r>
              <a:rPr lang="en-US" dirty="0" err="1" smtClean="0"/>
              <a:t>tirar</a:t>
            </a:r>
            <a:r>
              <a:rPr lang="en-US" dirty="0" smtClean="0"/>
              <a:t> a </a:t>
            </a:r>
            <a:r>
              <a:rPr lang="en-US" dirty="0" err="1" smtClean="0"/>
              <a:t>carta</a:t>
            </a:r>
            <a:r>
              <a:rPr lang="en-US" dirty="0" smtClean="0"/>
              <a:t>, </a:t>
            </a:r>
            <a:r>
              <a:rPr lang="en-US" dirty="0" err="1" smtClean="0"/>
              <a:t>pertencer</a:t>
            </a:r>
            <a:r>
              <a:rPr lang="en-US" dirty="0" smtClean="0"/>
              <a:t> a um </a:t>
            </a:r>
            <a:r>
              <a:rPr lang="en-US" dirty="0" err="1" smtClean="0"/>
              <a:t>clube</a:t>
            </a:r>
            <a:r>
              <a:rPr lang="en-US" dirty="0" smtClean="0"/>
              <a:t>/</a:t>
            </a:r>
            <a:r>
              <a:rPr lang="en-US" dirty="0" err="1" smtClean="0"/>
              <a:t>associação</a:t>
            </a:r>
            <a:r>
              <a:rPr lang="en-US" dirty="0" smtClean="0"/>
              <a:t>/</a:t>
            </a:r>
            <a:r>
              <a:rPr lang="en-US" dirty="0" err="1" smtClean="0"/>
              <a:t>equipa</a:t>
            </a:r>
            <a:r>
              <a:rPr lang="en-US" dirty="0" smtClean="0"/>
              <a:t>). </a:t>
            </a:r>
          </a:p>
          <a:p>
            <a:pPr marL="342900" indent="-342900">
              <a:buAutoNum type="arabicPeriod" startAt="2"/>
            </a:pPr>
            <a:endParaRPr lang="en-US" dirty="0" smtClean="0"/>
          </a:p>
          <a:p>
            <a:pPr marL="342900" indent="-342900">
              <a:buAutoNum type="arabicPeriod" startAt="2"/>
            </a:pPr>
            <a:r>
              <a:rPr lang="en-US" i="1" u="sng" dirty="0" err="1" smtClean="0"/>
              <a:t>Processo</a:t>
            </a:r>
            <a:r>
              <a:rPr lang="en-US" dirty="0" smtClean="0"/>
              <a:t>: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pessoa</a:t>
            </a:r>
            <a:r>
              <a:rPr lang="en-US" dirty="0" smtClean="0"/>
              <a:t> </a:t>
            </a:r>
            <a:r>
              <a:rPr lang="en-US" dirty="0" err="1" smtClean="0"/>
              <a:t>narra</a:t>
            </a:r>
            <a:r>
              <a:rPr lang="en-US" dirty="0" smtClean="0"/>
              <a:t> um dos </a:t>
            </a:r>
            <a:r>
              <a:rPr lang="en-US" dirty="0" err="1" smtClean="0"/>
              <a:t>acontecimentos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escreveu</a:t>
            </a:r>
            <a:r>
              <a:rPr lang="en-US" dirty="0" smtClean="0"/>
              <a:t>; O </a:t>
            </a: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escolhe</a:t>
            </a:r>
            <a:r>
              <a:rPr lang="en-US" dirty="0" smtClean="0"/>
              <a:t> um dos </a:t>
            </a:r>
            <a:r>
              <a:rPr lang="en-US" dirty="0" err="1" smtClean="0"/>
              <a:t>acontecimentos</a:t>
            </a:r>
            <a:r>
              <a:rPr lang="en-US" dirty="0" smtClean="0"/>
              <a:t> de </a:t>
            </a:r>
            <a:r>
              <a:rPr lang="en-US" dirty="0" err="1" smtClean="0"/>
              <a:t>vida</a:t>
            </a:r>
            <a:r>
              <a:rPr lang="en-US" dirty="0" smtClean="0"/>
              <a:t> </a:t>
            </a:r>
            <a:r>
              <a:rPr lang="en-US" dirty="0" err="1" smtClean="0"/>
              <a:t>selecionados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Depois</a:t>
            </a:r>
            <a:r>
              <a:rPr lang="en-US" dirty="0" smtClean="0"/>
              <a:t>, a ‘</a:t>
            </a:r>
            <a:r>
              <a:rPr lang="en-US" dirty="0" err="1" smtClean="0"/>
              <a:t>estória</a:t>
            </a:r>
            <a:r>
              <a:rPr lang="en-US" dirty="0" smtClean="0"/>
              <a:t>’ original </a:t>
            </a:r>
            <a:r>
              <a:rPr lang="en-US" dirty="0" err="1" smtClean="0"/>
              <a:t>escolhida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re-</a:t>
            </a:r>
            <a:r>
              <a:rPr lang="en-US" dirty="0" err="1" smtClean="0"/>
              <a:t>narrada</a:t>
            </a:r>
            <a:r>
              <a:rPr lang="en-US" dirty="0" smtClean="0"/>
              <a:t> </a:t>
            </a:r>
            <a:r>
              <a:rPr lang="en-US" dirty="0" err="1" smtClean="0"/>
              <a:t>tendo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consideração</a:t>
            </a:r>
            <a:r>
              <a:rPr lang="en-US" dirty="0" smtClean="0"/>
              <a:t> :</a:t>
            </a:r>
          </a:p>
          <a:p>
            <a:r>
              <a:rPr lang="en-US" dirty="0"/>
              <a:t> </a:t>
            </a:r>
            <a:r>
              <a:rPr lang="en-US" dirty="0" smtClean="0"/>
              <a:t>      - Um </a:t>
            </a:r>
            <a:r>
              <a:rPr lang="en-US" dirty="0" err="1" smtClean="0"/>
              <a:t>género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 do </a:t>
            </a:r>
            <a:r>
              <a:rPr lang="en-US" dirty="0" err="1" smtClean="0"/>
              <a:t>próprio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   - </a:t>
            </a:r>
            <a:r>
              <a:rPr lang="en-US" dirty="0" err="1" smtClean="0"/>
              <a:t>Diferente</a:t>
            </a:r>
            <a:r>
              <a:rPr lang="en-US" dirty="0" smtClean="0"/>
              <a:t> </a:t>
            </a:r>
            <a:r>
              <a:rPr lang="en-US" dirty="0" err="1" smtClean="0"/>
              <a:t>raça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étnico</a:t>
            </a:r>
            <a:r>
              <a:rPr lang="en-US" dirty="0" smtClean="0"/>
              <a:t>;</a:t>
            </a:r>
          </a:p>
          <a:p>
            <a:r>
              <a:rPr lang="en-US" dirty="0"/>
              <a:t> </a:t>
            </a:r>
            <a:r>
              <a:rPr lang="en-US" dirty="0" smtClean="0"/>
              <a:t>      - </a:t>
            </a:r>
            <a:r>
              <a:rPr lang="en-US" dirty="0" err="1" smtClean="0"/>
              <a:t>Diferente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social;</a:t>
            </a:r>
          </a:p>
          <a:p>
            <a:r>
              <a:rPr lang="en-US" dirty="0"/>
              <a:t> </a:t>
            </a:r>
            <a:r>
              <a:rPr lang="en-US" dirty="0" smtClean="0"/>
              <a:t>      - </a:t>
            </a:r>
            <a:r>
              <a:rPr lang="en-US" dirty="0" err="1" smtClean="0"/>
              <a:t>Diferente</a:t>
            </a:r>
            <a:r>
              <a:rPr lang="en-US" dirty="0" smtClean="0"/>
              <a:t> </a:t>
            </a:r>
            <a:r>
              <a:rPr lang="en-US" dirty="0" err="1" smtClean="0"/>
              <a:t>religião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de </a:t>
            </a:r>
            <a:r>
              <a:rPr lang="en-US" dirty="0" err="1" smtClean="0"/>
              <a:t>crenças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     No final </a:t>
            </a:r>
            <a:r>
              <a:rPr lang="en-US" dirty="0" err="1" smtClean="0"/>
              <a:t>partilha</a:t>
            </a:r>
            <a:r>
              <a:rPr lang="en-US" dirty="0" smtClean="0"/>
              <a:t>-se a ‘</a:t>
            </a:r>
            <a:r>
              <a:rPr lang="en-US" dirty="0" err="1" smtClean="0"/>
              <a:t>estória</a:t>
            </a:r>
            <a:r>
              <a:rPr lang="en-US" dirty="0" smtClean="0"/>
              <a:t> original’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identificar</a:t>
            </a:r>
            <a:r>
              <a:rPr lang="en-US" dirty="0" smtClean="0"/>
              <a:t> @ </a:t>
            </a:r>
            <a:r>
              <a:rPr lang="en-US" dirty="0" err="1" smtClean="0"/>
              <a:t>aut@r</a:t>
            </a:r>
            <a:r>
              <a:rPr lang="en-US" dirty="0" smtClean="0"/>
              <a:t> com o </a:t>
            </a:r>
            <a:r>
              <a:rPr lang="en-US" dirty="0" err="1" smtClean="0"/>
              <a:t>grande</a:t>
            </a:r>
            <a:r>
              <a:rPr lang="en-US" dirty="0" smtClean="0"/>
              <a:t> </a:t>
            </a:r>
            <a:r>
              <a:rPr lang="en-US" dirty="0" err="1" smtClean="0"/>
              <a:t>grupo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471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1302</Words>
  <Application>Microsoft Macintosh PowerPoint</Application>
  <PresentationFormat>On-screen Show (4:3)</PresentationFormat>
  <Paragraphs>86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FEED BACK “TPCS” 2, 12 DE MARÇO TURMA A</vt:lpstr>
      <vt:lpstr>FEED BACK “TPCS” 2, 12 DE MARÇO TURMA A (cont.)  Conclusões/’Clownclusões’ de satélite</vt:lpstr>
      <vt:lpstr>FEED BACK “TPCS” 2, 12 DE MARÇO TURMA A (cont.)  Slowgestões, ie, sugestões para considerar reflexivamente</vt:lpstr>
      <vt:lpstr>1. Atração interpessoal, relações humanas e Gestão de Recursos Humanos 1/3 DICIONÁRIO DE CONCEITOS (Peterson, 2006) </vt:lpstr>
      <vt:lpstr>1. Atração interpessoal, relações humanas e Gestão de Recursos Humanos 2/3 DICIONÁRIO DE CONCEITOS (Peterson, 2006) </vt:lpstr>
      <vt:lpstr>1. Atração interpessoal, relações humanas e Gestão de Recursos Humanos 3/3 DICIONÁRIO DE CONCEITOS (Peterson, 2006) </vt:lpstr>
      <vt:lpstr> Atração interpessoal, relações humanas e Gestão de Recursos Humanos TPC (Peterson, 2006, p.271) </vt:lpstr>
      <vt:lpstr>LABORATORIO EXPERIENCIAL #7 (?): CHANGE THE CONTEXT CHANGE THE MEANING (Cottor et al. 2004)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 BACK “TPCS” 2, 12 DE MARÇO TURMA A</dc:title>
  <dc:creator>LUIS MIGUEL VICENTE AFONSO NETO</dc:creator>
  <cp:lastModifiedBy>LUIS MIGUEL VICENTE AFONSO NETO</cp:lastModifiedBy>
  <cp:revision>18</cp:revision>
  <cp:lastPrinted>2012-03-19T16:58:10Z</cp:lastPrinted>
  <dcterms:created xsi:type="dcterms:W3CDTF">2012-03-19T10:26:20Z</dcterms:created>
  <dcterms:modified xsi:type="dcterms:W3CDTF">2012-03-19T17:01:19Z</dcterms:modified>
</cp:coreProperties>
</file>