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0" r:id="rId1"/>
  </p:sldMasterIdLst>
  <p:sldIdLst>
    <p:sldId id="257" r:id="rId2"/>
    <p:sldId id="262" r:id="rId3"/>
    <p:sldId id="261" r:id="rId4"/>
    <p:sldId id="258" r:id="rId5"/>
    <p:sldId id="260" r:id="rId6"/>
    <p:sldId id="259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8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918447"/>
            <a:ext cx="7583488" cy="1470025"/>
          </a:xfrm>
        </p:spPr>
        <p:txBody>
          <a:bodyPr anchor="b" anchorCtr="0"/>
          <a:lstStyle/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478306"/>
            <a:ext cx="7583487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1DDBB-6B1C-EA4E-A338-437F885F8965}" type="datetimeFigureOut">
              <a:rPr lang="en-US" smtClean="0"/>
              <a:t>20/04/12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4320"/>
            <a:ext cx="3959352" cy="1691640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64608" y="264907"/>
            <a:ext cx="3959352" cy="6328186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0801"/>
            <a:ext cx="3959352" cy="3200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Font typeface="Calisto MT" pitchFamily="18" charset="0"/>
              <a:buNone/>
            </a:pPr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70048" y="6356350"/>
            <a:ext cx="162763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0891DDBB-6B1C-EA4E-A338-437F885F8965}" type="datetimeFigureOut">
              <a:rPr lang="en-US" smtClean="0"/>
              <a:t>20/04/12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2808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38129"/>
            <a:ext cx="758952" cy="57607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B1B758EB-3A89-804D-93A7-1115BD3515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038600"/>
            <a:ext cx="7620000" cy="990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ctr">
              <a:defRPr sz="3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 typeface="Calisto MT" pitchFamily="18" charset="0"/>
              <a:buNone/>
            </a:pPr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2900" y="265176"/>
            <a:ext cx="8458200" cy="369722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000"/>
              </a:spcBef>
              <a:buFont typeface="Calisto MT" pitchFamily="18" charset="0"/>
              <a:buNone/>
              <a:defRPr sz="2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5042647"/>
            <a:ext cx="7620000" cy="1129553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1DDBB-6B1C-EA4E-A338-437F885F8965}" type="datetimeFigureOut">
              <a:rPr lang="en-US" smtClean="0"/>
              <a:t>20/04/12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758EB-3A89-804D-93A7-1115BD3515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0891DDBB-6B1C-EA4E-A338-437F885F8965}" type="datetimeFigureOut">
              <a:rPr lang="en-US" smtClean="0"/>
              <a:t>20/04/12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B1B758EB-3A89-804D-93A7-1115BD3515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1DDBB-6B1C-EA4E-A338-437F885F8965}" type="datetimeFigureOut">
              <a:rPr lang="en-US" smtClean="0"/>
              <a:t>20/04/12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758EB-3A89-804D-93A7-1115BD3515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2"/>
          <a:srcRect r="14719"/>
          <a:stretch>
            <a:fillRect/>
          </a:stretch>
        </p:blipFill>
        <p:spPr>
          <a:xfrm>
            <a:off x="0" y="4482"/>
            <a:ext cx="779811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48600" y="457200"/>
            <a:ext cx="1219200" cy="5668963"/>
          </a:xfrm>
        </p:spPr>
        <p:txBody>
          <a:bodyPr vert="eaVert">
            <a:normAutofit/>
          </a:bodyPr>
          <a:lstStyle/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457200"/>
            <a:ext cx="6383337" cy="56689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24800" y="6356350"/>
            <a:ext cx="1066800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0891DDBB-6B1C-EA4E-A338-437F885F8965}" type="datetimeFigureOut">
              <a:rPr lang="en-US" smtClean="0"/>
              <a:t>20/04/12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758EB-3A89-804D-93A7-1115BD3515B9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5400000" flipH="1">
            <a:off x="4421262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1DDBB-6B1C-EA4E-A338-437F885F8965}" type="datetimeFigureOut">
              <a:rPr lang="en-US" smtClean="0"/>
              <a:t>20/04/12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758EB-3A89-804D-93A7-1115BD3515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789081"/>
            <a:ext cx="7583488" cy="1470025"/>
          </a:xfrm>
        </p:spPr>
        <p:txBody>
          <a:bodyPr anchor="ctr" anchorCtr="0"/>
          <a:lstStyle/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4724400"/>
            <a:ext cx="7583487" cy="1385047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1DDBB-6B1C-EA4E-A338-437F885F8965}" type="datetimeFigureOut">
              <a:rPr lang="en-US" smtClean="0"/>
              <a:t>20/04/12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3677371" y="2564085"/>
            <a:ext cx="1789259" cy="1729830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pt-PT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46984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66667"/>
          <a:stretch>
            <a:fillRect/>
          </a:stretch>
        </p:blipFill>
        <p:spPr>
          <a:xfrm>
            <a:off x="0" y="4572000"/>
            <a:ext cx="9144000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71800"/>
            <a:ext cx="7583487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4724400"/>
            <a:ext cx="7583487" cy="139849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 typeface="Calisto MT" pitchFamily="18" charset="0"/>
              <a:buNone/>
              <a:defRPr sz="1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1DDBB-6B1C-EA4E-A338-437F885F8965}" type="datetimeFigureOut">
              <a:rPr lang="en-US" smtClean="0"/>
              <a:t>20/04/12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1" name="Picture 10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3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6791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1DDBB-6B1C-EA4E-A338-437F885F8965}" type="datetimeFigureOut">
              <a:rPr lang="en-US" smtClean="0"/>
              <a:t>20/04/12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758EB-3A89-804D-93A7-1115BD3515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3" name="Picture 12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6791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96791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1DDBB-6B1C-EA4E-A338-437F885F8965}" type="datetimeFigureOut">
              <a:rPr lang="en-US" smtClean="0"/>
              <a:t>20/04/12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758EB-3A89-804D-93A7-1115BD3515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1DDBB-6B1C-EA4E-A338-437F885F8965}" type="datetimeFigureOut">
              <a:rPr lang="en-US" smtClean="0"/>
              <a:t>20/04/12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758EB-3A89-804D-93A7-1115BD3515B9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FullBackground.jpg"/>
          <p:cNvPicPr>
            <a:picLocks noChangeAspect="1"/>
          </p:cNvPicPr>
          <p:nvPr/>
        </p:nvPicPr>
        <p:blipFill>
          <a:blip r:embed="rId3"/>
          <a:srcRect t="21046"/>
          <a:stretch>
            <a:fillRect/>
          </a:stretch>
        </p:blipFill>
        <p:spPr>
          <a:xfrm>
            <a:off x="0" y="1447800"/>
            <a:ext cx="9144000" cy="54146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1DDBB-6B1C-EA4E-A338-437F885F8965}" type="datetimeFigureOut">
              <a:rPr lang="en-US" smtClean="0"/>
              <a:t>20/04/12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758EB-3A89-804D-93A7-1115BD3515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3049"/>
            <a:ext cx="3962400" cy="1690221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6401" y="273050"/>
            <a:ext cx="3959352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5104"/>
            <a:ext cx="3962400" cy="32004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67000" y="6356350"/>
            <a:ext cx="162261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0891DDBB-6B1C-EA4E-A338-437F885F8965}" type="datetimeFigureOut">
              <a:rPr lang="en-US" smtClean="0"/>
              <a:t>20/04/12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1553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48338"/>
            <a:ext cx="762000" cy="57626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B1B758EB-3A89-804D-93A7-1115BD3515B9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8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3249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0891DDBB-6B1C-EA4E-A338-437F885F8965}" type="datetimeFigureOut">
              <a:rPr lang="en-US" smtClean="0"/>
              <a:t>20/04/12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047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B1B758EB-3A89-804D-93A7-1115BD3515B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Calisto MT" pitchFamily="18" charset="0"/>
        <a:buChar char="•"/>
        <a:defRPr sz="24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22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20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1711325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6pPr>
      <a:lvl7pPr marL="20002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7pPr>
      <a:lvl8pPr marL="2290763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8pPr>
      <a:lvl9pPr marL="25717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R88be4SO&amp;feature=Bfalist=AL94UKMqq" TargetMode="External"/><Relationship Id="rId3" Type="http://schemas.openxmlformats.org/officeDocument/2006/relationships/hyperlink" Target="http://www.youtube.com/watch?v=g0MOfp8k6go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GEST</a:t>
            </a:r>
            <a:r>
              <a:rPr lang="en-US" sz="2000" dirty="0" smtClean="0"/>
              <a:t>ÃO DE RECURSOS HUMANOS AULA DE 20.04.2012</a:t>
            </a:r>
            <a:br>
              <a:rPr lang="en-US" sz="2000" dirty="0" smtClean="0"/>
            </a:br>
            <a:r>
              <a:rPr lang="en-US" sz="2000" dirty="0" smtClean="0"/>
              <a:t>TURMA B</a:t>
            </a:r>
            <a:br>
              <a:rPr lang="en-US" sz="2000" dirty="0" smtClean="0"/>
            </a:br>
            <a:r>
              <a:rPr lang="en-US" sz="2000" dirty="0" smtClean="0"/>
              <a:t>1. BEST PRACTICES </a:t>
            </a:r>
            <a:r>
              <a:rPr lang="en-US" sz="2000" dirty="0" err="1" smtClean="0"/>
              <a:t>nos</a:t>
            </a:r>
            <a:r>
              <a:rPr lang="en-US" sz="2000" dirty="0" smtClean="0"/>
              <a:t> “””TPCs”””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63016"/>
            <a:ext cx="8229600" cy="4708525"/>
          </a:xfrm>
        </p:spPr>
        <p:txBody>
          <a:bodyPr>
            <a:noAutofit/>
          </a:bodyPr>
          <a:lstStyle/>
          <a:p>
            <a:pPr fontAlgn="t">
              <a:lnSpc>
                <a:spcPct val="80000"/>
              </a:lnSpc>
            </a:pPr>
            <a:r>
              <a:rPr lang="en-US" sz="1000" b="1" dirty="0" smtClean="0">
                <a:latin typeface="Constantia" charset="0"/>
              </a:rPr>
              <a:t> </a:t>
            </a:r>
            <a:r>
              <a:rPr lang="en-US" sz="1400" b="1" dirty="0" smtClean="0">
                <a:latin typeface="Constantia" charset="0"/>
              </a:rPr>
              <a:t>CRITERIOS BEST PRACTICES</a:t>
            </a:r>
            <a:r>
              <a:rPr lang="en-US" sz="1400" dirty="0" smtClean="0">
                <a:latin typeface="Constantia" charset="0"/>
              </a:rPr>
              <a:t>1.</a:t>
            </a:r>
          </a:p>
          <a:p>
            <a:pPr fontAlgn="t">
              <a:lnSpc>
                <a:spcPct val="80000"/>
              </a:lnSpc>
            </a:pPr>
            <a:r>
              <a:rPr lang="en-US" sz="1400" dirty="0" smtClean="0">
                <a:latin typeface="Constantia" charset="0"/>
              </a:rPr>
              <a:t>ARTICULAR COM CONCEITOS, AUTORES, INVESTIGAÇÕES DA  PSICOLOGIA SOCIAL2.</a:t>
            </a:r>
          </a:p>
          <a:p>
            <a:pPr fontAlgn="t">
              <a:lnSpc>
                <a:spcPct val="80000"/>
              </a:lnSpc>
            </a:pPr>
            <a:r>
              <a:rPr lang="en-US" sz="1400" dirty="0" smtClean="0">
                <a:latin typeface="Constantia" charset="0"/>
              </a:rPr>
              <a:t>INCLUIR ‘CASOS’, EXEMPLOS, ‘EPISODIOS SOCIAIS’</a:t>
            </a:r>
          </a:p>
          <a:p>
            <a:pPr fontAlgn="t">
              <a:lnSpc>
                <a:spcPct val="80000"/>
              </a:lnSpc>
            </a:pPr>
            <a:r>
              <a:rPr lang="en-US" sz="1400" dirty="0" smtClean="0">
                <a:latin typeface="Constantia" charset="0"/>
              </a:rPr>
              <a:t>PARTIR DA EXPERIENCIA PESSOAL</a:t>
            </a:r>
          </a:p>
          <a:p>
            <a:pPr fontAlgn="t">
              <a:lnSpc>
                <a:spcPct val="80000"/>
              </a:lnSpc>
            </a:pPr>
            <a:r>
              <a:rPr lang="en-US" sz="1400" dirty="0" smtClean="0">
                <a:latin typeface="Constantia" charset="0"/>
              </a:rPr>
              <a:t>INCLUIR ‘DADOS’, ESTATISTICAS, OBSERVAÇÕES</a:t>
            </a:r>
          </a:p>
          <a:p>
            <a:pPr fontAlgn="t">
              <a:lnSpc>
                <a:spcPct val="80000"/>
              </a:lnSpc>
            </a:pPr>
            <a:r>
              <a:rPr lang="en-US" sz="1400" dirty="0" smtClean="0">
                <a:latin typeface="Constantia" charset="0"/>
              </a:rPr>
              <a:t>ORIGINALIDADE NA ESCOLHA DO TEMA</a:t>
            </a:r>
            <a:endParaRPr lang="en-US" sz="1400" i="1" dirty="0" smtClean="0">
              <a:latin typeface="Constantia" charset="0"/>
            </a:endParaRPr>
          </a:p>
          <a:p>
            <a:pPr fontAlgn="t">
              <a:lnSpc>
                <a:spcPct val="80000"/>
              </a:lnSpc>
            </a:pPr>
            <a:r>
              <a:rPr lang="en-US" sz="1400" i="1" dirty="0" smtClean="0">
                <a:latin typeface="Constantia" charset="0"/>
              </a:rPr>
              <a:t>SOLUTION HUNTING</a:t>
            </a:r>
            <a:r>
              <a:rPr lang="en-US" sz="1400" dirty="0" smtClean="0">
                <a:latin typeface="Constantia" charset="0"/>
              </a:rPr>
              <a:t>: SUGESTÕES DE SOLUÇÃO</a:t>
            </a:r>
          </a:p>
          <a:p>
            <a:pPr fontAlgn="t">
              <a:lnSpc>
                <a:spcPct val="80000"/>
              </a:lnSpc>
            </a:pPr>
            <a:r>
              <a:rPr lang="en-US" sz="1400" dirty="0" smtClean="0">
                <a:latin typeface="Constantia" charset="0"/>
              </a:rPr>
              <a:t>INCLUIR IDEIAS &amp; SUGESTÕES DE </a:t>
            </a:r>
            <a:r>
              <a:rPr lang="en-US" sz="1400" i="1" dirty="0" smtClean="0">
                <a:latin typeface="Constantia" charset="0"/>
              </a:rPr>
              <a:t>POWER BREAKS E HAPPY ENDINGS</a:t>
            </a:r>
            <a:endParaRPr lang="en-US" sz="1400" dirty="0" smtClean="0">
              <a:latin typeface="Constantia" charset="0"/>
            </a:endParaRPr>
          </a:p>
          <a:p>
            <a:pPr fontAlgn="t">
              <a:lnSpc>
                <a:spcPct val="80000"/>
              </a:lnSpc>
            </a:pPr>
            <a:r>
              <a:rPr lang="en-US" sz="1400" dirty="0" smtClean="0">
                <a:latin typeface="Constantia" charset="0"/>
              </a:rPr>
              <a:t>INCLUIR IDEIAS &amp; SUGESTÕES DE “””TPCs””””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66557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400" dirty="0" smtClean="0"/>
              <a:t>“”””TPCS”””” RECENTES (TAMBEM) DE GRANDE IMPACTO 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dirty="0" err="1" smtClean="0"/>
              <a:t>Exemplos</a:t>
            </a:r>
            <a:r>
              <a:rPr lang="en-US" sz="2000" dirty="0" smtClean="0"/>
              <a:t> </a:t>
            </a:r>
            <a:r>
              <a:rPr lang="en-US" sz="2000" dirty="0" err="1" smtClean="0"/>
              <a:t>recentes</a:t>
            </a:r>
            <a:r>
              <a:rPr lang="en-US" sz="2000" dirty="0" smtClean="0"/>
              <a:t> de Benchmarking de TPCs:</a:t>
            </a:r>
            <a:endParaRPr lang="en-US" sz="2000" dirty="0"/>
          </a:p>
          <a:p>
            <a:r>
              <a:rPr lang="en-US" sz="2000" dirty="0" smtClean="0"/>
              <a:t>1.- ‘</a:t>
            </a:r>
            <a:r>
              <a:rPr lang="en-US" sz="2000" dirty="0" err="1" smtClean="0"/>
              <a:t>Experiencia</a:t>
            </a:r>
            <a:r>
              <a:rPr lang="en-US" sz="2000" dirty="0" smtClean="0"/>
              <a:t> de </a:t>
            </a:r>
            <a:r>
              <a:rPr lang="en-US" sz="2000" dirty="0" err="1" smtClean="0"/>
              <a:t>pensamento</a:t>
            </a:r>
            <a:r>
              <a:rPr lang="en-US" sz="2000" dirty="0" smtClean="0"/>
              <a:t>’ (</a:t>
            </a:r>
            <a:r>
              <a:rPr lang="en-US" sz="2000" dirty="0" err="1" smtClean="0"/>
              <a:t>Fus</a:t>
            </a:r>
            <a:r>
              <a:rPr lang="en-US" sz="2000" dirty="0" err="1" smtClean="0"/>
              <a:t>ão</a:t>
            </a:r>
            <a:r>
              <a:rPr lang="en-US" sz="2000" dirty="0" smtClean="0"/>
              <a:t> de </a:t>
            </a:r>
            <a:r>
              <a:rPr lang="en-US" sz="2000" dirty="0" err="1" smtClean="0"/>
              <a:t>Paises</a:t>
            </a:r>
            <a:r>
              <a:rPr lang="en-US" sz="2000" dirty="0" smtClean="0"/>
              <a:t> e/</a:t>
            </a:r>
            <a:r>
              <a:rPr lang="en-US" sz="2000" dirty="0" err="1" smtClean="0"/>
              <a:t>ou</a:t>
            </a:r>
            <a:r>
              <a:rPr lang="en-US" sz="2000" dirty="0" smtClean="0"/>
              <a:t> </a:t>
            </a:r>
            <a:r>
              <a:rPr lang="en-US" sz="2000" dirty="0" err="1" smtClean="0"/>
              <a:t>empresas</a:t>
            </a:r>
            <a:r>
              <a:rPr lang="en-US" sz="2000" dirty="0" smtClean="0"/>
              <a:t>):</a:t>
            </a:r>
          </a:p>
          <a:p>
            <a:r>
              <a:rPr lang="en-US" sz="2000" dirty="0" smtClean="0"/>
              <a:t>Maria Ines Andrade: ‘COLGENT’</a:t>
            </a:r>
            <a:endParaRPr lang="en-US" sz="2000" dirty="0"/>
          </a:p>
          <a:p>
            <a:r>
              <a:rPr lang="en-US" sz="2000" dirty="0" smtClean="0"/>
              <a:t>2. -’Utilização do </a:t>
            </a:r>
            <a:r>
              <a:rPr lang="en-US" sz="2000" dirty="0" err="1" smtClean="0"/>
              <a:t>Método</a:t>
            </a:r>
            <a:r>
              <a:rPr lang="en-US" sz="2000" dirty="0" smtClean="0"/>
              <a:t> da </a:t>
            </a:r>
            <a:r>
              <a:rPr lang="en-US" sz="2000" dirty="0" err="1" smtClean="0"/>
              <a:t>Gestão</a:t>
            </a:r>
            <a:r>
              <a:rPr lang="en-US" sz="2000" dirty="0" smtClean="0"/>
              <a:t> </a:t>
            </a:r>
            <a:r>
              <a:rPr lang="en-US" sz="2000" dirty="0" err="1" smtClean="0"/>
              <a:t>Coordenada</a:t>
            </a:r>
            <a:r>
              <a:rPr lang="en-US" sz="2000" dirty="0" smtClean="0"/>
              <a:t> do </a:t>
            </a:r>
            <a:r>
              <a:rPr lang="en-US" sz="2000" dirty="0" err="1" smtClean="0"/>
              <a:t>Sentido</a:t>
            </a:r>
            <a:r>
              <a:rPr lang="en-US" sz="2000" dirty="0" smtClean="0"/>
              <a:t>/</a:t>
            </a:r>
            <a:r>
              <a:rPr lang="en-US" sz="2000" dirty="0" err="1" smtClean="0"/>
              <a:t>Analise</a:t>
            </a:r>
            <a:r>
              <a:rPr lang="en-US" sz="2000" dirty="0" smtClean="0"/>
              <a:t> da </a:t>
            </a:r>
            <a:r>
              <a:rPr lang="en-US" sz="2000" dirty="0" err="1" smtClean="0"/>
              <a:t>comunicação</a:t>
            </a:r>
            <a:r>
              <a:rPr lang="en-US" sz="2000" dirty="0" smtClean="0"/>
              <a:t>/ </a:t>
            </a:r>
            <a:r>
              <a:rPr lang="en-US" sz="2000" dirty="0" err="1" smtClean="0"/>
              <a:t>Analise</a:t>
            </a:r>
            <a:r>
              <a:rPr lang="en-US" sz="2000" dirty="0" smtClean="0"/>
              <a:t> de </a:t>
            </a:r>
            <a:r>
              <a:rPr lang="en-US" sz="2000" dirty="0" err="1" smtClean="0"/>
              <a:t>episódios</a:t>
            </a:r>
            <a:r>
              <a:rPr lang="en-US" sz="2000" dirty="0" smtClean="0"/>
              <a:t> (coordinated management of meaning):</a:t>
            </a:r>
          </a:p>
          <a:p>
            <a:r>
              <a:rPr lang="en-US" sz="2000" dirty="0" smtClean="0"/>
              <a:t>Raquel Santos: ‘</a:t>
            </a:r>
            <a:r>
              <a:rPr lang="en-US" sz="2000" dirty="0" err="1" smtClean="0"/>
              <a:t>Sidedish</a:t>
            </a:r>
            <a:r>
              <a:rPr lang="en-US" sz="2000" dirty="0" smtClean="0"/>
              <a:t> Friend’ by Rachel  Yamagata</a:t>
            </a:r>
          </a:p>
          <a:p>
            <a:r>
              <a:rPr lang="en-US" sz="2000" dirty="0" smtClean="0"/>
              <a:t>Patricia Dias: ‘When you came into my life’ Scorpions</a:t>
            </a:r>
          </a:p>
          <a:p>
            <a:r>
              <a:rPr lang="en-US" sz="2000" dirty="0" smtClean="0"/>
              <a:t>3. – ‘Liking &amp; </a:t>
            </a:r>
            <a:r>
              <a:rPr lang="en-US" sz="2000" dirty="0" err="1" smtClean="0"/>
              <a:t>Atraction</a:t>
            </a:r>
            <a:r>
              <a:rPr lang="en-US" sz="2000" dirty="0" smtClean="0"/>
              <a:t>’ </a:t>
            </a:r>
          </a:p>
          <a:p>
            <a:r>
              <a:rPr lang="en-US" sz="2000" dirty="0" smtClean="0"/>
              <a:t>Ana Marta Rodrigues: </a:t>
            </a:r>
            <a:r>
              <a:rPr lang="en-US" sz="2000" dirty="0" err="1" smtClean="0"/>
              <a:t>Analise</a:t>
            </a:r>
            <a:r>
              <a:rPr lang="en-US" sz="2000" dirty="0" smtClean="0"/>
              <a:t> </a:t>
            </a:r>
            <a:r>
              <a:rPr lang="en-US" sz="2000" dirty="0" err="1" smtClean="0"/>
              <a:t>série</a:t>
            </a:r>
            <a:r>
              <a:rPr lang="en-US" sz="2000" dirty="0" smtClean="0"/>
              <a:t> ‘Friends’</a:t>
            </a:r>
            <a:endParaRPr lang="en-US" sz="2000" dirty="0" smtClean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01704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GESTÃO DE RECURSOS HUMANOS AULA DE 20.04.2012</a:t>
            </a:r>
            <a:br>
              <a:rPr lang="en-US" sz="2000" dirty="0"/>
            </a:br>
            <a:r>
              <a:rPr lang="en-US" sz="2000" dirty="0"/>
              <a:t>TURMA B</a:t>
            </a:r>
            <a:br>
              <a:rPr lang="en-US" sz="2000" dirty="0"/>
            </a:br>
            <a:r>
              <a:rPr lang="en-US" sz="2000" dirty="0" err="1" smtClean="0"/>
              <a:t>Youtube</a:t>
            </a:r>
            <a:r>
              <a:rPr lang="en-US" sz="2000" dirty="0" smtClean="0"/>
              <a:t> videos </a:t>
            </a:r>
            <a:r>
              <a:rPr lang="en-US" sz="2000" dirty="0" err="1" smtClean="0"/>
              <a:t>analise</a:t>
            </a:r>
            <a:r>
              <a:rPr lang="en-US" sz="2000" dirty="0" smtClean="0"/>
              <a:t> </a:t>
            </a:r>
            <a:r>
              <a:rPr lang="en-US" sz="2000" dirty="0" err="1" smtClean="0"/>
              <a:t>usando</a:t>
            </a:r>
            <a:r>
              <a:rPr lang="en-US" sz="2000" dirty="0" smtClean="0"/>
              <a:t> CMM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M</a:t>
            </a:r>
            <a:r>
              <a:rPr lang="en-US" dirty="0" err="1" smtClean="0"/>
              <a:t>étodo</a:t>
            </a:r>
            <a:r>
              <a:rPr lang="en-US" dirty="0" smtClean="0"/>
              <a:t> da </a:t>
            </a:r>
            <a:r>
              <a:rPr lang="en-US" dirty="0" err="1" smtClean="0"/>
              <a:t>Gestão</a:t>
            </a:r>
            <a:r>
              <a:rPr lang="en-US" dirty="0" smtClean="0"/>
              <a:t> </a:t>
            </a:r>
            <a:r>
              <a:rPr lang="en-US" dirty="0" err="1" smtClean="0"/>
              <a:t>Coordenada</a:t>
            </a:r>
            <a:r>
              <a:rPr lang="en-US" dirty="0" smtClean="0"/>
              <a:t> do </a:t>
            </a:r>
            <a:r>
              <a:rPr lang="en-US" dirty="0" err="1" smtClean="0"/>
              <a:t>S</a:t>
            </a:r>
            <a:r>
              <a:rPr lang="en-US" dirty="0" err="1" smtClean="0"/>
              <a:t>entido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GRH</a:t>
            </a:r>
            <a:r>
              <a:rPr lang="en-US" dirty="0" smtClean="0"/>
              <a:t>  </a:t>
            </a:r>
          </a:p>
          <a:p>
            <a:endParaRPr lang="en-US" dirty="0" smtClean="0"/>
          </a:p>
          <a:p>
            <a:r>
              <a:rPr lang="en-US" dirty="0" smtClean="0"/>
              <a:t>Raquel Santos: </a:t>
            </a:r>
            <a:r>
              <a:rPr lang="en-US" dirty="0" err="1" smtClean="0"/>
              <a:t>Sidedish</a:t>
            </a:r>
            <a:r>
              <a:rPr lang="en-US" dirty="0" smtClean="0"/>
              <a:t> Friend by Rachael Yamagata</a:t>
            </a:r>
          </a:p>
          <a:p>
            <a:r>
              <a:rPr lang="en-US" dirty="0" smtClean="0">
                <a:hlinkClick r:id="rId2"/>
              </a:rPr>
              <a:t>www.youtube.com/watch?v=R88be4SO&amp;feature=Bfalist=AL94UKMqq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Patricia Dias : When you came into my life, by Scorpions</a:t>
            </a:r>
          </a:p>
          <a:p>
            <a:r>
              <a:rPr lang="en-US" dirty="0" smtClean="0">
                <a:hlinkClick r:id="rId3"/>
              </a:rPr>
              <a:t>www.youtube.com/watch?v=g0MOfp8k6go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52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GESTÃO DE RECURSOS HUMANOS AULA DE 20.04.2012</a:t>
            </a:r>
            <a:br>
              <a:rPr lang="en-US" sz="2000" dirty="0"/>
            </a:br>
            <a:r>
              <a:rPr lang="en-US" sz="2000" dirty="0"/>
              <a:t>TURMA B</a:t>
            </a:r>
            <a:br>
              <a:rPr lang="en-US" sz="2000" dirty="0"/>
            </a:br>
            <a:r>
              <a:rPr lang="en-US" sz="2000" dirty="0" err="1" smtClean="0"/>
              <a:t>utilizaç</a:t>
            </a:r>
            <a:r>
              <a:rPr lang="en-US" sz="2000" dirty="0" err="1" smtClean="0"/>
              <a:t>ão</a:t>
            </a:r>
            <a:r>
              <a:rPr lang="en-US" sz="2000" dirty="0" smtClean="0"/>
              <a:t> da </a:t>
            </a:r>
            <a:r>
              <a:rPr lang="en-US" sz="2000" dirty="0" err="1" smtClean="0"/>
              <a:t>analise</a:t>
            </a:r>
            <a:r>
              <a:rPr lang="en-US" sz="2000" dirty="0" smtClean="0"/>
              <a:t> do </a:t>
            </a:r>
            <a:r>
              <a:rPr lang="en-US" sz="2000" dirty="0" err="1" smtClean="0"/>
              <a:t>discurso</a:t>
            </a:r>
            <a:r>
              <a:rPr lang="en-US" sz="2000" dirty="0" smtClean="0"/>
              <a:t>: </a:t>
            </a:r>
            <a:r>
              <a:rPr lang="en-US" sz="2000" dirty="0" err="1" smtClean="0"/>
              <a:t>ponto</a:t>
            </a:r>
            <a:r>
              <a:rPr lang="en-US" sz="2000" dirty="0" smtClean="0"/>
              <a:t> de </a:t>
            </a:r>
            <a:r>
              <a:rPr lang="en-US" sz="2000" dirty="0" err="1" smtClean="0"/>
              <a:t>partida</a:t>
            </a:r>
            <a:r>
              <a:rPr lang="en-US" sz="2000" dirty="0" smtClean="0"/>
              <a:t> – Dados da </a:t>
            </a:r>
            <a:r>
              <a:rPr lang="en-US" sz="2000" dirty="0" err="1" smtClean="0"/>
              <a:t>comunicação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1600" dirty="0" smtClean="0">
                <a:latin typeface="Constantia" charset="0"/>
              </a:rPr>
              <a:t>De Burr (1995, p. 167) </a:t>
            </a:r>
            <a:r>
              <a:rPr lang="en-US" sz="1600" dirty="0" err="1" smtClean="0">
                <a:latin typeface="Constantia" charset="0"/>
              </a:rPr>
              <a:t>texto</a:t>
            </a:r>
            <a:r>
              <a:rPr lang="en-US" sz="1600" dirty="0" smtClean="0">
                <a:latin typeface="Constantia" charset="0"/>
              </a:rPr>
              <a:t> </a:t>
            </a:r>
            <a:r>
              <a:rPr lang="en-US" sz="1600" dirty="0" err="1" smtClean="0">
                <a:latin typeface="Constantia" charset="0"/>
              </a:rPr>
              <a:t>retirado</a:t>
            </a:r>
            <a:r>
              <a:rPr lang="en-US" sz="1600" dirty="0" smtClean="0">
                <a:latin typeface="Constantia" charset="0"/>
              </a:rPr>
              <a:t> do Daily Mail, Janeiro de 1992 </a:t>
            </a:r>
          </a:p>
          <a:p>
            <a:r>
              <a:rPr lang="en-US" sz="1600" dirty="0" err="1" smtClean="0">
                <a:latin typeface="Constantia" charset="0"/>
              </a:rPr>
              <a:t>Obs</a:t>
            </a:r>
            <a:r>
              <a:rPr lang="en-US" sz="1600" dirty="0" smtClean="0">
                <a:latin typeface="Constantia" charset="0"/>
              </a:rPr>
              <a:t>: </a:t>
            </a:r>
            <a:r>
              <a:rPr lang="en-US" sz="1600" dirty="0" err="1" smtClean="0">
                <a:latin typeface="Constantia" charset="0"/>
              </a:rPr>
              <a:t>Intencionalmente</a:t>
            </a:r>
            <a:r>
              <a:rPr lang="en-US" sz="1600" dirty="0" smtClean="0">
                <a:latin typeface="Constantia" charset="0"/>
              </a:rPr>
              <a:t> </a:t>
            </a:r>
            <a:r>
              <a:rPr lang="en-US" sz="1600" dirty="0" err="1" smtClean="0">
                <a:latin typeface="Constantia" charset="0"/>
              </a:rPr>
              <a:t>em</a:t>
            </a:r>
            <a:r>
              <a:rPr lang="en-US" sz="1600" dirty="0" smtClean="0">
                <a:latin typeface="Constantia" charset="0"/>
              </a:rPr>
              <a:t> </a:t>
            </a:r>
            <a:r>
              <a:rPr lang="en-US" sz="1600" dirty="0" err="1" smtClean="0">
                <a:latin typeface="Constantia" charset="0"/>
              </a:rPr>
              <a:t>português</a:t>
            </a:r>
            <a:endParaRPr lang="en-US" sz="1600" dirty="0" smtClean="0">
              <a:latin typeface="Constantia" charset="0"/>
            </a:endParaRPr>
          </a:p>
          <a:p>
            <a:pPr marL="1371600" lvl="3" indent="0">
              <a:buNone/>
            </a:pPr>
            <a:r>
              <a:rPr lang="en-US" sz="1600" dirty="0" smtClean="0">
                <a:latin typeface="Constantia" charset="0"/>
              </a:rPr>
              <a:t>                        </a:t>
            </a:r>
            <a:r>
              <a:rPr lang="en-US" sz="1600" b="1" dirty="0" smtClean="0">
                <a:latin typeface="Constantia" charset="0"/>
              </a:rPr>
              <a:t> “VITORIA DE MAJOR EM CONFERENCIA</a:t>
            </a:r>
          </a:p>
          <a:p>
            <a:pPr marL="1371600" lvl="3" indent="0">
              <a:buNone/>
            </a:pPr>
            <a:r>
              <a:rPr lang="en-US" sz="1600" dirty="0" smtClean="0">
                <a:latin typeface="Constantia" charset="0"/>
              </a:rPr>
              <a:t>      </a:t>
            </a:r>
            <a:r>
              <a:rPr lang="en-US" sz="1600" b="1" dirty="0" smtClean="0">
                <a:latin typeface="Constantia" charset="0"/>
              </a:rPr>
              <a:t>John Major </a:t>
            </a:r>
            <a:r>
              <a:rPr lang="en-US" sz="1600" b="1" dirty="0" err="1" smtClean="0">
                <a:latin typeface="Constantia" charset="0"/>
              </a:rPr>
              <a:t>marcou</a:t>
            </a:r>
            <a:r>
              <a:rPr lang="en-US" sz="1600" b="1" dirty="0" smtClean="0">
                <a:latin typeface="Constantia" charset="0"/>
              </a:rPr>
              <a:t> </a:t>
            </a:r>
            <a:r>
              <a:rPr lang="en-US" sz="1600" b="1" dirty="0" err="1" smtClean="0">
                <a:latin typeface="Constantia" charset="0"/>
              </a:rPr>
              <a:t>uma</a:t>
            </a:r>
            <a:r>
              <a:rPr lang="en-US" sz="1600" b="1" dirty="0" smtClean="0">
                <a:latin typeface="Constantia" charset="0"/>
              </a:rPr>
              <a:t> </a:t>
            </a:r>
            <a:r>
              <a:rPr lang="en-US" sz="1600" b="1" dirty="0" err="1" smtClean="0">
                <a:latin typeface="Constantia" charset="0"/>
              </a:rPr>
              <a:t>vitoria</a:t>
            </a:r>
            <a:r>
              <a:rPr lang="en-US" sz="1600" b="1" dirty="0" smtClean="0">
                <a:latin typeface="Constantia" charset="0"/>
              </a:rPr>
              <a:t> antes de </a:t>
            </a:r>
            <a:r>
              <a:rPr lang="en-US" sz="1600" b="1" dirty="0" err="1" smtClean="0">
                <a:latin typeface="Constantia" charset="0"/>
              </a:rPr>
              <a:t>chegar</a:t>
            </a:r>
            <a:r>
              <a:rPr lang="en-US" sz="1600" b="1" dirty="0" smtClean="0">
                <a:latin typeface="Constantia" charset="0"/>
              </a:rPr>
              <a:t> a Nova </a:t>
            </a:r>
            <a:r>
              <a:rPr lang="en-US" sz="1600" b="1" dirty="0" err="1" smtClean="0">
                <a:latin typeface="Constantia" charset="0"/>
              </a:rPr>
              <a:t>Iorque</a:t>
            </a:r>
            <a:r>
              <a:rPr lang="en-US" sz="1600" b="1" dirty="0" smtClean="0">
                <a:latin typeface="Constantia" charset="0"/>
              </a:rPr>
              <a:t> </a:t>
            </a:r>
            <a:r>
              <a:rPr lang="en-US" sz="1600" b="1" dirty="0" err="1" smtClean="0">
                <a:latin typeface="Constantia" charset="0"/>
              </a:rPr>
              <a:t>para</a:t>
            </a:r>
            <a:r>
              <a:rPr lang="en-US" sz="1600" b="1" dirty="0" smtClean="0">
                <a:latin typeface="Constantia" charset="0"/>
              </a:rPr>
              <a:t> a </a:t>
            </a:r>
            <a:r>
              <a:rPr lang="en-US" sz="1600" b="1" dirty="0" err="1" smtClean="0">
                <a:latin typeface="Constantia" charset="0"/>
              </a:rPr>
              <a:t>conferencia</a:t>
            </a:r>
            <a:r>
              <a:rPr lang="en-US" sz="1600" b="1" dirty="0" smtClean="0">
                <a:latin typeface="Constantia" charset="0"/>
              </a:rPr>
              <a:t> das </a:t>
            </a:r>
            <a:r>
              <a:rPr lang="en-US" sz="1600" b="1" dirty="0" err="1" smtClean="0">
                <a:latin typeface="Constantia" charset="0"/>
              </a:rPr>
              <a:t>Nações</a:t>
            </a:r>
            <a:r>
              <a:rPr lang="en-US" sz="1600" b="1" dirty="0" smtClean="0">
                <a:latin typeface="Constantia" charset="0"/>
              </a:rPr>
              <a:t> </a:t>
            </a:r>
            <a:r>
              <a:rPr lang="en-US" sz="1600" b="1" dirty="0" err="1" smtClean="0">
                <a:latin typeface="Constantia" charset="0"/>
              </a:rPr>
              <a:t>Unidas</a:t>
            </a:r>
            <a:r>
              <a:rPr lang="en-US" sz="1600" b="1" dirty="0" smtClean="0">
                <a:latin typeface="Constantia" charset="0"/>
              </a:rPr>
              <a:t>. </a:t>
            </a:r>
            <a:r>
              <a:rPr lang="en-US" sz="1600" b="1" dirty="0" err="1" smtClean="0">
                <a:latin typeface="Constantia" charset="0"/>
              </a:rPr>
              <a:t>Semanas</a:t>
            </a:r>
            <a:r>
              <a:rPr lang="en-US" sz="1600" b="1" dirty="0" smtClean="0">
                <a:latin typeface="Constantia" charset="0"/>
              </a:rPr>
              <a:t> de </a:t>
            </a:r>
            <a:r>
              <a:rPr lang="en-US" sz="1600" b="1" dirty="0" err="1" smtClean="0">
                <a:latin typeface="Constantia" charset="0"/>
              </a:rPr>
              <a:t>cuidadosa</a:t>
            </a:r>
            <a:r>
              <a:rPr lang="en-US" sz="1600" b="1" dirty="0" smtClean="0">
                <a:latin typeface="Constantia" charset="0"/>
              </a:rPr>
              <a:t> </a:t>
            </a:r>
            <a:r>
              <a:rPr lang="en-US" sz="1600" b="1" dirty="0" err="1" smtClean="0">
                <a:latin typeface="Constantia" charset="0"/>
              </a:rPr>
              <a:t>diplomacia</a:t>
            </a:r>
            <a:r>
              <a:rPr lang="en-US" sz="1600" b="1" dirty="0" smtClean="0">
                <a:latin typeface="Constantia" charset="0"/>
              </a:rPr>
              <a:t> </a:t>
            </a:r>
            <a:r>
              <a:rPr lang="en-US" sz="1600" b="1" dirty="0" err="1" smtClean="0">
                <a:latin typeface="Constantia" charset="0"/>
              </a:rPr>
              <a:t>decapitaramuma</a:t>
            </a:r>
            <a:r>
              <a:rPr lang="en-US" sz="1600" b="1" dirty="0" smtClean="0">
                <a:latin typeface="Constantia" charset="0"/>
              </a:rPr>
              <a:t> </a:t>
            </a:r>
            <a:r>
              <a:rPr lang="en-US" sz="1600" b="1" dirty="0" err="1" smtClean="0">
                <a:latin typeface="Constantia" charset="0"/>
              </a:rPr>
              <a:t>ameça</a:t>
            </a:r>
            <a:r>
              <a:rPr lang="en-US" sz="1600" b="1" dirty="0" smtClean="0">
                <a:latin typeface="Constantia" charset="0"/>
              </a:rPr>
              <a:t> </a:t>
            </a:r>
            <a:r>
              <a:rPr lang="en-US" sz="1600" b="1" dirty="0" err="1" smtClean="0">
                <a:latin typeface="Constantia" charset="0"/>
              </a:rPr>
              <a:t>ao</a:t>
            </a:r>
            <a:r>
              <a:rPr lang="en-US" sz="1600" b="1" dirty="0" smtClean="0">
                <a:latin typeface="Constantia" charset="0"/>
              </a:rPr>
              <a:t> </a:t>
            </a:r>
            <a:r>
              <a:rPr lang="en-US" sz="1600" b="1" dirty="0" err="1" smtClean="0">
                <a:latin typeface="Constantia" charset="0"/>
              </a:rPr>
              <a:t>lugar</a:t>
            </a:r>
            <a:r>
              <a:rPr lang="en-US" sz="1600" b="1" dirty="0" smtClean="0">
                <a:latin typeface="Constantia" charset="0"/>
              </a:rPr>
              <a:t> da </a:t>
            </a:r>
            <a:r>
              <a:rPr lang="en-US" sz="1600" b="1" dirty="0" err="1" smtClean="0">
                <a:latin typeface="Constantia" charset="0"/>
              </a:rPr>
              <a:t>Grã</a:t>
            </a:r>
            <a:r>
              <a:rPr lang="en-US" sz="1600" b="1" dirty="0" smtClean="0">
                <a:latin typeface="Constantia" charset="0"/>
              </a:rPr>
              <a:t> </a:t>
            </a:r>
            <a:r>
              <a:rPr lang="en-US" sz="1600" b="1" dirty="0" err="1" smtClean="0">
                <a:latin typeface="Constantia" charset="0"/>
              </a:rPr>
              <a:t>Bretanha</a:t>
            </a:r>
            <a:r>
              <a:rPr lang="en-US" sz="1600" b="1" dirty="0" smtClean="0">
                <a:latin typeface="Constantia" charset="0"/>
              </a:rPr>
              <a:t> entre as </a:t>
            </a:r>
            <a:r>
              <a:rPr lang="en-US" sz="1600" b="1" dirty="0" err="1" smtClean="0">
                <a:latin typeface="Constantia" charset="0"/>
              </a:rPr>
              <a:t>Cinco</a:t>
            </a:r>
            <a:r>
              <a:rPr lang="en-US" sz="1600" b="1" dirty="0" smtClean="0">
                <a:latin typeface="Constantia" charset="0"/>
              </a:rPr>
              <a:t> </a:t>
            </a:r>
            <a:r>
              <a:rPr lang="en-US" sz="1600" b="1" dirty="0" err="1" smtClean="0">
                <a:latin typeface="Constantia" charset="0"/>
              </a:rPr>
              <a:t>Grandes</a:t>
            </a:r>
            <a:r>
              <a:rPr lang="en-US" sz="1600" b="1" dirty="0" smtClean="0">
                <a:latin typeface="Constantia" charset="0"/>
              </a:rPr>
              <a:t> </a:t>
            </a:r>
            <a:r>
              <a:rPr lang="en-US" sz="1600" b="1" dirty="0" err="1" smtClean="0">
                <a:latin typeface="Constantia" charset="0"/>
              </a:rPr>
              <a:t>Nações</a:t>
            </a:r>
            <a:r>
              <a:rPr lang="en-US" sz="1600" b="1" dirty="0" smtClean="0">
                <a:latin typeface="Constantia" charset="0"/>
              </a:rPr>
              <a:t>. A </a:t>
            </a:r>
            <a:r>
              <a:rPr lang="en-US" sz="1600" b="1" dirty="0" err="1" smtClean="0">
                <a:latin typeface="Constantia" charset="0"/>
              </a:rPr>
              <a:t>Alemanha</a:t>
            </a:r>
            <a:r>
              <a:rPr lang="en-US" sz="1600" b="1" dirty="0" smtClean="0">
                <a:latin typeface="Constantia" charset="0"/>
              </a:rPr>
              <a:t> e o </a:t>
            </a:r>
            <a:r>
              <a:rPr lang="en-US" sz="1600" b="1" dirty="0" err="1" smtClean="0">
                <a:latin typeface="Constantia" charset="0"/>
              </a:rPr>
              <a:t>Japão</a:t>
            </a:r>
            <a:r>
              <a:rPr lang="en-US" sz="1600" b="1" dirty="0" smtClean="0">
                <a:latin typeface="Constantia" charset="0"/>
              </a:rPr>
              <a:t> </a:t>
            </a:r>
            <a:r>
              <a:rPr lang="en-US" sz="1600" b="1" dirty="0" err="1" smtClean="0">
                <a:latin typeface="Constantia" charset="0"/>
              </a:rPr>
              <a:t>tinham</a:t>
            </a:r>
            <a:r>
              <a:rPr lang="en-US" sz="1600" b="1" dirty="0" smtClean="0">
                <a:latin typeface="Constantia" charset="0"/>
              </a:rPr>
              <a:t> </a:t>
            </a:r>
            <a:r>
              <a:rPr lang="en-US" sz="1600" b="1" dirty="0" err="1" smtClean="0">
                <a:latin typeface="Constantia" charset="0"/>
              </a:rPr>
              <a:t>ambições</a:t>
            </a:r>
            <a:r>
              <a:rPr lang="en-US" sz="1600" b="1" dirty="0" smtClean="0">
                <a:latin typeface="Constantia" charset="0"/>
              </a:rPr>
              <a:t> a </a:t>
            </a:r>
            <a:r>
              <a:rPr lang="en-US" sz="1600" b="1" dirty="0" err="1" smtClean="0">
                <a:latin typeface="Constantia" charset="0"/>
              </a:rPr>
              <a:t>terem</a:t>
            </a:r>
            <a:r>
              <a:rPr lang="en-US" sz="1600" b="1" dirty="0" smtClean="0">
                <a:latin typeface="Constantia" charset="0"/>
              </a:rPr>
              <a:t> </a:t>
            </a:r>
            <a:r>
              <a:rPr lang="en-US" sz="1600" b="1" dirty="0" err="1" smtClean="0">
                <a:latin typeface="Constantia" charset="0"/>
              </a:rPr>
              <a:t>assentos</a:t>
            </a:r>
            <a:r>
              <a:rPr lang="en-US" sz="1600" b="1" dirty="0" smtClean="0">
                <a:latin typeface="Constantia" charset="0"/>
              </a:rPr>
              <a:t> </a:t>
            </a:r>
            <a:r>
              <a:rPr lang="en-US" sz="1600" b="1" dirty="0" err="1" smtClean="0">
                <a:latin typeface="Constantia" charset="0"/>
              </a:rPr>
              <a:t>permanentes</a:t>
            </a:r>
            <a:r>
              <a:rPr lang="en-US" sz="1600" b="1" dirty="0" smtClean="0">
                <a:latin typeface="Constantia" charset="0"/>
              </a:rPr>
              <a:t> no </a:t>
            </a:r>
            <a:r>
              <a:rPr lang="en-US" sz="1600" b="1" dirty="0" err="1" smtClean="0">
                <a:latin typeface="Constantia" charset="0"/>
              </a:rPr>
              <a:t>Conselho</a:t>
            </a:r>
            <a:r>
              <a:rPr lang="en-US" sz="1600" b="1" dirty="0" smtClean="0">
                <a:latin typeface="Constantia" charset="0"/>
              </a:rPr>
              <a:t> de </a:t>
            </a:r>
            <a:r>
              <a:rPr lang="en-US" sz="1600" b="1" dirty="0" err="1" smtClean="0">
                <a:latin typeface="Constantia" charset="0"/>
              </a:rPr>
              <a:t>Segurança</a:t>
            </a:r>
            <a:r>
              <a:rPr lang="en-US" sz="1600" b="1" dirty="0" smtClean="0">
                <a:latin typeface="Constantia" charset="0"/>
              </a:rPr>
              <a:t> mas, </a:t>
            </a:r>
            <a:r>
              <a:rPr lang="en-US" sz="1600" b="1" dirty="0" err="1" smtClean="0">
                <a:latin typeface="Constantia" charset="0"/>
              </a:rPr>
              <a:t>foi</a:t>
            </a:r>
            <a:r>
              <a:rPr lang="en-US" sz="1600" b="1" dirty="0" smtClean="0">
                <a:latin typeface="Constantia" charset="0"/>
              </a:rPr>
              <a:t> </a:t>
            </a:r>
            <a:r>
              <a:rPr lang="en-US" sz="1600" b="1" dirty="0" err="1" smtClean="0">
                <a:latin typeface="Constantia" charset="0"/>
              </a:rPr>
              <a:t>ontem</a:t>
            </a:r>
            <a:r>
              <a:rPr lang="en-US" sz="1600" b="1" dirty="0" smtClean="0">
                <a:latin typeface="Constantia" charset="0"/>
              </a:rPr>
              <a:t> </a:t>
            </a:r>
            <a:r>
              <a:rPr lang="en-US" sz="1600" b="1" dirty="0" err="1" smtClean="0">
                <a:latin typeface="Constantia" charset="0"/>
              </a:rPr>
              <a:t>confirmado</a:t>
            </a:r>
            <a:r>
              <a:rPr lang="en-US" sz="1600" b="1" dirty="0" smtClean="0">
                <a:latin typeface="Constantia" charset="0"/>
              </a:rPr>
              <a:t> </a:t>
            </a:r>
            <a:r>
              <a:rPr lang="en-US" sz="1600" b="1" dirty="0" err="1" smtClean="0">
                <a:latin typeface="Constantia" charset="0"/>
              </a:rPr>
              <a:t>que</a:t>
            </a:r>
            <a:r>
              <a:rPr lang="en-US" sz="1600" b="1" dirty="0" smtClean="0">
                <a:latin typeface="Constantia" charset="0"/>
              </a:rPr>
              <a:t> a </a:t>
            </a:r>
            <a:r>
              <a:rPr lang="en-US" sz="1600" b="1" dirty="0" err="1" smtClean="0">
                <a:latin typeface="Constantia" charset="0"/>
              </a:rPr>
              <a:t>conferecnia</a:t>
            </a:r>
            <a:r>
              <a:rPr lang="en-US" sz="1600" b="1" dirty="0" smtClean="0">
                <a:latin typeface="Constantia" charset="0"/>
              </a:rPr>
              <a:t> </a:t>
            </a:r>
            <a:r>
              <a:rPr lang="en-US" sz="1600" b="1" dirty="0" err="1" smtClean="0">
                <a:latin typeface="Constantia" charset="0"/>
              </a:rPr>
              <a:t>não</a:t>
            </a:r>
            <a:r>
              <a:rPr lang="en-US" sz="1600" b="1" dirty="0" smtClean="0">
                <a:latin typeface="Constantia" charset="0"/>
              </a:rPr>
              <a:t> </a:t>
            </a:r>
            <a:r>
              <a:rPr lang="en-US" sz="1600" b="1" dirty="0" err="1" smtClean="0">
                <a:latin typeface="Constantia" charset="0"/>
              </a:rPr>
              <a:t>consederará</a:t>
            </a:r>
            <a:r>
              <a:rPr lang="en-US" sz="1600" b="1" dirty="0" smtClean="0">
                <a:latin typeface="Constantia" charset="0"/>
              </a:rPr>
              <a:t> </a:t>
            </a:r>
            <a:r>
              <a:rPr lang="en-US" sz="1600" b="1" dirty="0" err="1" smtClean="0">
                <a:latin typeface="Constantia" charset="0"/>
              </a:rPr>
              <a:t>propostas</a:t>
            </a:r>
            <a:r>
              <a:rPr lang="en-US" sz="1600" b="1" dirty="0" smtClean="0">
                <a:latin typeface="Constantia" charset="0"/>
              </a:rPr>
              <a:t> de </a:t>
            </a:r>
            <a:r>
              <a:rPr lang="en-US" sz="1600" b="1" dirty="0" err="1" smtClean="0">
                <a:latin typeface="Constantia" charset="0"/>
              </a:rPr>
              <a:t>alteração</a:t>
            </a:r>
            <a:r>
              <a:rPr lang="en-US" sz="1600" b="1" dirty="0" smtClean="0">
                <a:latin typeface="Constantia" charset="0"/>
              </a:rPr>
              <a:t>. Tal </a:t>
            </a:r>
            <a:r>
              <a:rPr lang="en-US" sz="1600" b="1" dirty="0" err="1" smtClean="0">
                <a:latin typeface="Constantia" charset="0"/>
              </a:rPr>
              <a:t>significa</a:t>
            </a:r>
            <a:r>
              <a:rPr lang="en-US" sz="1600" b="1" dirty="0" smtClean="0">
                <a:latin typeface="Constantia" charset="0"/>
              </a:rPr>
              <a:t> </a:t>
            </a:r>
            <a:r>
              <a:rPr lang="en-US" sz="1600" b="1" dirty="0" err="1" smtClean="0">
                <a:latin typeface="Constantia" charset="0"/>
              </a:rPr>
              <a:t>que</a:t>
            </a:r>
            <a:r>
              <a:rPr lang="en-US" sz="1600" b="1" dirty="0" smtClean="0">
                <a:latin typeface="Constantia" charset="0"/>
              </a:rPr>
              <a:t> </a:t>
            </a:r>
            <a:r>
              <a:rPr lang="en-US" sz="1600" b="1" dirty="0" err="1" smtClean="0">
                <a:latin typeface="Constantia" charset="0"/>
              </a:rPr>
              <a:t>os</a:t>
            </a:r>
            <a:r>
              <a:rPr lang="en-US" sz="1600" b="1" dirty="0" smtClean="0">
                <a:latin typeface="Constantia" charset="0"/>
              </a:rPr>
              <a:t> EUA, Russia, </a:t>
            </a:r>
            <a:r>
              <a:rPr lang="en-US" sz="1600" b="1" dirty="0" err="1" smtClean="0">
                <a:latin typeface="Constantia" charset="0"/>
              </a:rPr>
              <a:t>Grã</a:t>
            </a:r>
            <a:r>
              <a:rPr lang="en-US" sz="1600" b="1" dirty="0" smtClean="0">
                <a:latin typeface="Constantia" charset="0"/>
              </a:rPr>
              <a:t> </a:t>
            </a:r>
            <a:r>
              <a:rPr lang="en-US" sz="1600" b="1" dirty="0" err="1" smtClean="0">
                <a:latin typeface="Constantia" charset="0"/>
              </a:rPr>
              <a:t>Bretanha</a:t>
            </a:r>
            <a:r>
              <a:rPr lang="en-US" sz="1600" b="1" dirty="0" smtClean="0">
                <a:latin typeface="Constantia" charset="0"/>
              </a:rPr>
              <a:t>, </a:t>
            </a:r>
            <a:r>
              <a:rPr lang="en-US" sz="1600" b="1" dirty="0" err="1" smtClean="0">
                <a:latin typeface="Constantia" charset="0"/>
              </a:rPr>
              <a:t>França</a:t>
            </a:r>
            <a:r>
              <a:rPr lang="en-US" sz="1600" b="1" dirty="0" smtClean="0">
                <a:latin typeface="Constantia" charset="0"/>
              </a:rPr>
              <a:t> e</a:t>
            </a:r>
            <a:endParaRPr lang="en-US" sz="1600" dirty="0" smtClean="0">
              <a:latin typeface="Constantia" charset="0"/>
            </a:endParaRPr>
          </a:p>
          <a:p>
            <a:pPr marL="1371600" lvl="3" indent="0">
              <a:buNone/>
            </a:pPr>
            <a:r>
              <a:rPr lang="en-US" sz="1600" b="1" dirty="0" smtClean="0">
                <a:latin typeface="Constantia" charset="0"/>
              </a:rPr>
              <a:t>China, </a:t>
            </a:r>
            <a:r>
              <a:rPr lang="en-US" sz="1600" b="1" dirty="0" err="1" smtClean="0">
                <a:latin typeface="Constantia" charset="0"/>
              </a:rPr>
              <a:t>mantêm</a:t>
            </a:r>
            <a:r>
              <a:rPr lang="en-US" sz="1600" b="1" dirty="0" smtClean="0">
                <a:latin typeface="Constantia" charset="0"/>
              </a:rPr>
              <a:t>-se </a:t>
            </a:r>
            <a:r>
              <a:rPr lang="en-US" sz="1600" b="1" dirty="0" err="1" smtClean="0">
                <a:latin typeface="Constantia" charset="0"/>
              </a:rPr>
              <a:t>como</a:t>
            </a:r>
            <a:r>
              <a:rPr lang="en-US" sz="1600" b="1" dirty="0" smtClean="0">
                <a:latin typeface="Constantia" charset="0"/>
              </a:rPr>
              <a:t> </a:t>
            </a:r>
            <a:r>
              <a:rPr lang="en-US" sz="1600" b="1" dirty="0" err="1" smtClean="0">
                <a:latin typeface="Constantia" charset="0"/>
              </a:rPr>
              <a:t>membros</a:t>
            </a:r>
            <a:r>
              <a:rPr lang="en-US" sz="1600" b="1" dirty="0" smtClean="0">
                <a:latin typeface="Constantia" charset="0"/>
              </a:rPr>
              <a:t> </a:t>
            </a:r>
            <a:r>
              <a:rPr lang="en-US" sz="1600" b="1" dirty="0" err="1" smtClean="0">
                <a:latin typeface="Constantia" charset="0"/>
              </a:rPr>
              <a:t>permanentes</a:t>
            </a:r>
            <a:r>
              <a:rPr lang="en-US" sz="1600" b="1" dirty="0" smtClean="0">
                <a:latin typeface="Constantia" charset="0"/>
              </a:rPr>
              <a:t>. O </a:t>
            </a:r>
            <a:r>
              <a:rPr lang="en-US" sz="1600" b="1" dirty="0" err="1" smtClean="0">
                <a:latin typeface="Constantia" charset="0"/>
              </a:rPr>
              <a:t>rápido</a:t>
            </a:r>
            <a:r>
              <a:rPr lang="en-US" sz="1600" b="1" dirty="0" smtClean="0">
                <a:latin typeface="Constantia" charset="0"/>
              </a:rPr>
              <a:t> </a:t>
            </a:r>
            <a:r>
              <a:rPr lang="en-US" sz="1600" b="1" dirty="0" err="1" smtClean="0">
                <a:latin typeface="Constantia" charset="0"/>
              </a:rPr>
              <a:t>sucesso</a:t>
            </a:r>
            <a:r>
              <a:rPr lang="en-US" sz="1600" b="1" dirty="0" smtClean="0">
                <a:latin typeface="Constantia" charset="0"/>
              </a:rPr>
              <a:t> com </a:t>
            </a:r>
            <a:r>
              <a:rPr lang="en-US" sz="1600" b="1" dirty="0" err="1" smtClean="0">
                <a:latin typeface="Constantia" charset="0"/>
              </a:rPr>
              <a:t>que</a:t>
            </a:r>
            <a:r>
              <a:rPr lang="en-US" sz="1600" b="1" dirty="0" smtClean="0">
                <a:latin typeface="Constantia" charset="0"/>
              </a:rPr>
              <a:t> a </a:t>
            </a:r>
            <a:r>
              <a:rPr lang="en-US" sz="1600" b="1" dirty="0" err="1" smtClean="0">
                <a:latin typeface="Constantia" charset="0"/>
              </a:rPr>
              <a:t>Grã</a:t>
            </a:r>
            <a:r>
              <a:rPr lang="en-US" sz="1600" b="1" dirty="0" smtClean="0">
                <a:latin typeface="Constantia" charset="0"/>
              </a:rPr>
              <a:t> </a:t>
            </a:r>
            <a:r>
              <a:rPr lang="en-US" sz="1600" b="1" dirty="0" err="1" smtClean="0">
                <a:latin typeface="Constantia" charset="0"/>
              </a:rPr>
              <a:t>Bretanha</a:t>
            </a:r>
            <a:r>
              <a:rPr lang="en-US" sz="1600" b="1" dirty="0" smtClean="0">
                <a:latin typeface="Constantia" charset="0"/>
              </a:rPr>
              <a:t> </a:t>
            </a:r>
            <a:r>
              <a:rPr lang="en-US" sz="1600" b="1" dirty="0" err="1" smtClean="0">
                <a:latin typeface="Constantia" charset="0"/>
              </a:rPr>
              <a:t>empurrou</a:t>
            </a:r>
            <a:r>
              <a:rPr lang="en-US" sz="1600" b="1" dirty="0" smtClean="0">
                <a:latin typeface="Constantia" charset="0"/>
              </a:rPr>
              <a:t> Boris Yeltsin e a Russia do </a:t>
            </a:r>
            <a:r>
              <a:rPr lang="en-US" sz="1600" b="1" dirty="0" err="1" smtClean="0">
                <a:latin typeface="Constantia" charset="0"/>
              </a:rPr>
              <a:t>lugar</a:t>
            </a:r>
            <a:r>
              <a:rPr lang="en-US" sz="1600" b="1" dirty="0" smtClean="0">
                <a:latin typeface="Constantia" charset="0"/>
              </a:rPr>
              <a:t> da </a:t>
            </a:r>
            <a:r>
              <a:rPr lang="en-US" sz="1600" b="1" dirty="0" err="1" smtClean="0">
                <a:latin typeface="Constantia" charset="0"/>
              </a:rPr>
              <a:t>antiga</a:t>
            </a:r>
            <a:r>
              <a:rPr lang="en-US" sz="1600" b="1" dirty="0" smtClean="0">
                <a:latin typeface="Constantia" charset="0"/>
              </a:rPr>
              <a:t> </a:t>
            </a:r>
            <a:r>
              <a:rPr lang="en-US" sz="1600" b="1" dirty="0" err="1" smtClean="0">
                <a:latin typeface="Constantia" charset="0"/>
              </a:rPr>
              <a:t>União</a:t>
            </a:r>
            <a:r>
              <a:rPr lang="en-US" sz="1600" b="1" dirty="0" smtClean="0">
                <a:latin typeface="Constantia" charset="0"/>
              </a:rPr>
              <a:t> </a:t>
            </a:r>
            <a:r>
              <a:rPr lang="en-US" sz="1600" b="1" dirty="0" err="1" smtClean="0">
                <a:latin typeface="Constantia" charset="0"/>
              </a:rPr>
              <a:t>soviética</a:t>
            </a:r>
            <a:r>
              <a:rPr lang="en-US" sz="1600" b="1" dirty="0" smtClean="0">
                <a:latin typeface="Constantia" charset="0"/>
              </a:rPr>
              <a:t> </a:t>
            </a:r>
            <a:r>
              <a:rPr lang="en-US" sz="1600" b="1" dirty="0" err="1" smtClean="0">
                <a:latin typeface="Constantia" charset="0"/>
              </a:rPr>
              <a:t>eliminou</a:t>
            </a:r>
            <a:r>
              <a:rPr lang="en-US" sz="1600" b="1" dirty="0" smtClean="0">
                <a:latin typeface="Constantia" charset="0"/>
              </a:rPr>
              <a:t> </a:t>
            </a:r>
            <a:r>
              <a:rPr lang="en-US" sz="1600" b="1" dirty="0" err="1" smtClean="0">
                <a:latin typeface="Constantia" charset="0"/>
              </a:rPr>
              <a:t>toda</a:t>
            </a:r>
            <a:r>
              <a:rPr lang="en-US" sz="1600" b="1" dirty="0" smtClean="0">
                <a:latin typeface="Constantia" charset="0"/>
              </a:rPr>
              <a:t> a </a:t>
            </a:r>
            <a:r>
              <a:rPr lang="en-US" sz="1600" b="1" dirty="0" err="1" smtClean="0">
                <a:latin typeface="Constantia" charset="0"/>
              </a:rPr>
              <a:t>necessidade</a:t>
            </a:r>
            <a:r>
              <a:rPr lang="en-US" sz="1600" b="1" dirty="0" smtClean="0">
                <a:latin typeface="Constantia" charset="0"/>
              </a:rPr>
              <a:t> de </a:t>
            </a:r>
            <a:r>
              <a:rPr lang="en-US" sz="1600" b="1" dirty="0" err="1" smtClean="0">
                <a:latin typeface="Constantia" charset="0"/>
              </a:rPr>
              <a:t>reformas</a:t>
            </a:r>
            <a:r>
              <a:rPr lang="en-US" sz="1600" b="1" dirty="0" smtClean="0">
                <a:latin typeface="Constantia" charset="0"/>
              </a:rPr>
              <a:t>.</a:t>
            </a:r>
          </a:p>
          <a:p>
            <a:pPr marL="1371600" lvl="3" indent="0">
              <a:buNone/>
            </a:pPr>
            <a:r>
              <a:rPr lang="en-US" altLang="ja-JP" sz="1600" b="1" dirty="0" smtClean="0">
                <a:latin typeface="Constantia" charset="0"/>
              </a:rPr>
              <a:t>       O Sr. Major </a:t>
            </a:r>
            <a:r>
              <a:rPr lang="en-US" altLang="ja-JP" sz="1600" b="1" dirty="0" err="1" smtClean="0">
                <a:latin typeface="Constantia" charset="0"/>
              </a:rPr>
              <a:t>disse</a:t>
            </a:r>
            <a:r>
              <a:rPr lang="en-US" altLang="ja-JP" sz="1600" b="1" dirty="0" smtClean="0">
                <a:latin typeface="Constantia" charset="0"/>
              </a:rPr>
              <a:t>: “</a:t>
            </a:r>
            <a:r>
              <a:rPr lang="en-US" altLang="ja-JP" sz="1600" b="1" dirty="0" err="1" smtClean="0">
                <a:latin typeface="Constantia" charset="0"/>
              </a:rPr>
              <a:t>Porquê</a:t>
            </a:r>
            <a:r>
              <a:rPr lang="en-US" altLang="ja-JP" sz="1600" b="1" dirty="0" smtClean="0">
                <a:latin typeface="Constantia" charset="0"/>
              </a:rPr>
              <a:t> </a:t>
            </a:r>
            <a:r>
              <a:rPr lang="en-US" altLang="ja-JP" sz="1600" b="1" dirty="0" err="1" smtClean="0">
                <a:latin typeface="Constantia" charset="0"/>
              </a:rPr>
              <a:t>mexer</a:t>
            </a:r>
            <a:r>
              <a:rPr lang="en-US" altLang="ja-JP" sz="1600" b="1" dirty="0" smtClean="0">
                <a:latin typeface="Constantia" charset="0"/>
              </a:rPr>
              <a:t> </a:t>
            </a:r>
            <a:r>
              <a:rPr lang="en-US" altLang="ja-JP" sz="1600" b="1" dirty="0" err="1" smtClean="0">
                <a:latin typeface="Constantia" charset="0"/>
              </a:rPr>
              <a:t>em</a:t>
            </a:r>
            <a:r>
              <a:rPr lang="en-US" altLang="ja-JP" sz="1600" b="1" dirty="0" smtClean="0">
                <a:latin typeface="Constantia" charset="0"/>
              </a:rPr>
              <a:t> </a:t>
            </a:r>
            <a:r>
              <a:rPr lang="en-US" altLang="ja-JP" sz="1600" b="1" dirty="0" err="1" smtClean="0">
                <a:latin typeface="Constantia" charset="0"/>
              </a:rPr>
              <a:t>equipa</a:t>
            </a:r>
            <a:r>
              <a:rPr lang="en-US" altLang="ja-JP" sz="1600" b="1" dirty="0" smtClean="0">
                <a:latin typeface="Constantia" charset="0"/>
              </a:rPr>
              <a:t> </a:t>
            </a:r>
            <a:r>
              <a:rPr lang="en-US" altLang="ja-JP" sz="1600" b="1" dirty="0" err="1" smtClean="0">
                <a:latin typeface="Constantia" charset="0"/>
              </a:rPr>
              <a:t>que</a:t>
            </a:r>
            <a:r>
              <a:rPr lang="en-US" altLang="ja-JP" sz="1600" b="1" dirty="0" smtClean="0">
                <a:latin typeface="Constantia" charset="0"/>
              </a:rPr>
              <a:t> </a:t>
            </a:r>
            <a:r>
              <a:rPr lang="en-US" altLang="ja-JP" sz="1600" b="1" dirty="0" err="1" smtClean="0">
                <a:latin typeface="Constantia" charset="0"/>
              </a:rPr>
              <a:t>ganha</a:t>
            </a:r>
            <a:r>
              <a:rPr lang="en-US" altLang="ja-JP" sz="1600" b="1" dirty="0" smtClean="0">
                <a:latin typeface="Constantia" charset="0"/>
              </a:rPr>
              <a:t>? A </a:t>
            </a:r>
            <a:r>
              <a:rPr lang="en-US" altLang="ja-JP" sz="1600" b="1" dirty="0" err="1" smtClean="0">
                <a:latin typeface="Constantia" charset="0"/>
              </a:rPr>
              <a:t>prioridade</a:t>
            </a:r>
            <a:r>
              <a:rPr lang="en-US" altLang="ja-JP" sz="1600" b="1" dirty="0" smtClean="0">
                <a:latin typeface="Constantia" charset="0"/>
              </a:rPr>
              <a:t> </a:t>
            </a:r>
            <a:r>
              <a:rPr lang="en-US" altLang="ja-JP" sz="1600" b="1" dirty="0" err="1" smtClean="0">
                <a:latin typeface="Constantia" charset="0"/>
              </a:rPr>
              <a:t>é</a:t>
            </a:r>
            <a:r>
              <a:rPr lang="en-US" altLang="ja-JP" sz="1600" b="1" dirty="0" smtClean="0">
                <a:latin typeface="Constantia" charset="0"/>
              </a:rPr>
              <a:t> </a:t>
            </a:r>
            <a:r>
              <a:rPr lang="en-US" altLang="ja-JP" sz="1600" b="1" dirty="0" err="1" smtClean="0">
                <a:latin typeface="Constantia" charset="0"/>
              </a:rPr>
              <a:t>definir</a:t>
            </a:r>
            <a:r>
              <a:rPr lang="en-US" altLang="ja-JP" sz="1600" b="1" dirty="0" smtClean="0">
                <a:latin typeface="Constantia" charset="0"/>
              </a:rPr>
              <a:t> o </a:t>
            </a:r>
            <a:r>
              <a:rPr lang="en-US" altLang="ja-JP" sz="1600" b="1" dirty="0" err="1" smtClean="0">
                <a:latin typeface="Constantia" charset="0"/>
              </a:rPr>
              <a:t>papel</a:t>
            </a:r>
            <a:r>
              <a:rPr lang="en-US" altLang="ja-JP" sz="1600" b="1" dirty="0" smtClean="0">
                <a:latin typeface="Constantia" charset="0"/>
              </a:rPr>
              <a:t> das </a:t>
            </a:r>
            <a:r>
              <a:rPr lang="en-US" altLang="ja-JP" sz="1600" b="1" dirty="0" err="1" smtClean="0">
                <a:latin typeface="Constantia" charset="0"/>
              </a:rPr>
              <a:t>Nações</a:t>
            </a:r>
            <a:r>
              <a:rPr lang="en-US" altLang="ja-JP" sz="1600" b="1" dirty="0" smtClean="0">
                <a:latin typeface="Constantia" charset="0"/>
              </a:rPr>
              <a:t> </a:t>
            </a:r>
            <a:r>
              <a:rPr lang="en-US" altLang="ja-JP" sz="1600" b="1" dirty="0" err="1" smtClean="0">
                <a:latin typeface="Constantia" charset="0"/>
              </a:rPr>
              <a:t>Unidas</a:t>
            </a:r>
            <a:r>
              <a:rPr lang="en-US" altLang="ja-JP" sz="1600" b="1" dirty="0" smtClean="0">
                <a:latin typeface="Constantia" charset="0"/>
              </a:rPr>
              <a:t> </a:t>
            </a:r>
            <a:r>
              <a:rPr lang="en-US" altLang="ja-JP" sz="1600" b="1" dirty="0" err="1" smtClean="0">
                <a:latin typeface="Constantia" charset="0"/>
              </a:rPr>
              <a:t>na</a:t>
            </a:r>
            <a:r>
              <a:rPr lang="en-US" altLang="ja-JP" sz="1600" b="1" dirty="0" smtClean="0">
                <a:latin typeface="Constantia" charset="0"/>
              </a:rPr>
              <a:t> </a:t>
            </a:r>
            <a:r>
              <a:rPr lang="en-US" altLang="ja-JP" sz="1600" b="1" dirty="0" err="1" smtClean="0">
                <a:latin typeface="Constantia" charset="0"/>
              </a:rPr>
              <a:t>manutenção</a:t>
            </a:r>
            <a:r>
              <a:rPr lang="en-US" altLang="ja-JP" sz="1600" b="1" dirty="0" smtClean="0">
                <a:latin typeface="Constantia" charset="0"/>
              </a:rPr>
              <a:t> e </a:t>
            </a:r>
            <a:r>
              <a:rPr lang="en-US" altLang="ja-JP" sz="1600" b="1" dirty="0" err="1" smtClean="0">
                <a:latin typeface="Constantia" charset="0"/>
              </a:rPr>
              <a:t>construção</a:t>
            </a:r>
            <a:r>
              <a:rPr lang="en-US" altLang="ja-JP" sz="1600" b="1" dirty="0" smtClean="0">
                <a:latin typeface="Constantia" charset="0"/>
              </a:rPr>
              <a:t> da </a:t>
            </a:r>
            <a:r>
              <a:rPr lang="en-US" altLang="ja-JP" sz="1600" b="1" dirty="0" err="1" smtClean="0">
                <a:latin typeface="Constantia" charset="0"/>
              </a:rPr>
              <a:t>paz</a:t>
            </a:r>
            <a:r>
              <a:rPr lang="en-US" altLang="ja-JP" sz="1600" b="1" dirty="0" smtClean="0">
                <a:latin typeface="Constantia" charset="0"/>
              </a:rPr>
              <a:t>.”</a:t>
            </a:r>
          </a:p>
          <a:p>
            <a:endParaRPr lang="en-US" sz="1600" dirty="0" smtClean="0">
              <a:latin typeface="Constantia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064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GESTÃO DE RECURSOS HUMANOS AULA DE 20.04.2012</a:t>
            </a:r>
            <a:br>
              <a:rPr lang="en-US" sz="2000" dirty="0"/>
            </a:br>
            <a:r>
              <a:rPr lang="en-US" sz="2000" dirty="0"/>
              <a:t>TURMA B</a:t>
            </a:r>
            <a:br>
              <a:rPr lang="en-US" sz="2000" dirty="0"/>
            </a:br>
            <a:r>
              <a:rPr lang="en-US" sz="2000" dirty="0" err="1" smtClean="0"/>
              <a:t>analise</a:t>
            </a:r>
            <a:r>
              <a:rPr lang="en-US" sz="2000" dirty="0" smtClean="0"/>
              <a:t> de </a:t>
            </a:r>
            <a:r>
              <a:rPr lang="en-US" sz="2000" dirty="0" err="1" smtClean="0"/>
              <a:t>discurso</a:t>
            </a:r>
            <a:r>
              <a:rPr lang="en-US" sz="2000" dirty="0" smtClean="0"/>
              <a:t>: </a:t>
            </a:r>
            <a:r>
              <a:rPr lang="en-US" sz="2000" dirty="0" err="1" smtClean="0"/>
              <a:t>exemplo</a:t>
            </a:r>
            <a:r>
              <a:rPr lang="en-US" sz="2000" dirty="0" smtClean="0"/>
              <a:t> </a:t>
            </a:r>
            <a:r>
              <a:rPr lang="en-US" sz="2000" dirty="0" err="1" smtClean="0"/>
              <a:t>noticia</a:t>
            </a:r>
            <a:r>
              <a:rPr lang="en-US" sz="2000" dirty="0" smtClean="0"/>
              <a:t> do daily mirror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/>
              <a:t>DISCURSOS IMPLICITOS: 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- RELAÇÕES INTERNACIONAIS COMO GUERRA</a:t>
            </a:r>
          </a:p>
          <a:p>
            <a:pPr>
              <a:defRPr/>
            </a:pPr>
            <a:r>
              <a:rPr lang="en-US" dirty="0"/>
              <a:t>- RELAÇÕES INTERNACIONAIS COMO DESPORTO</a:t>
            </a:r>
          </a:p>
          <a:p>
            <a:pPr>
              <a:defRPr/>
            </a:pPr>
            <a:r>
              <a:rPr lang="en-US" dirty="0"/>
              <a:t>- RELAÇÕES INTERNACIONAIS DEFINIDAS PELO CONTINUUM PESSOAL-IMPESSOAL</a:t>
            </a:r>
          </a:p>
          <a:p>
            <a:pPr marL="0" indent="0">
              <a:buNone/>
              <a:defRPr/>
            </a:pPr>
            <a:r>
              <a:rPr lang="en-US" b="1" u="sng" dirty="0"/>
              <a:t>CONCLUSÃO</a:t>
            </a:r>
            <a:r>
              <a:rPr lang="en-US" dirty="0"/>
              <a:t>: 1. ADEQUAÇÃO E COERENCIA DISCURSO/CONTEXTO ONDE </a:t>
            </a:r>
            <a:r>
              <a:rPr lang="en-US" dirty="0" err="1"/>
              <a:t>É</a:t>
            </a:r>
            <a:r>
              <a:rPr lang="en-US" dirty="0"/>
              <a:t> PRODUZIDO; 2. ATRIBUIÇÃO DE OBJECTIVOS; 3. CONCRETIZAÇÃO DE ALTERNATIVAS</a:t>
            </a:r>
          </a:p>
          <a:p>
            <a:pPr>
              <a:defRPr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829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GESTÃO DE RECURSOS HUMANOS AULA DE 20.04.2012</a:t>
            </a:r>
            <a:br>
              <a:rPr lang="en-US" sz="2000" dirty="0"/>
            </a:br>
            <a:r>
              <a:rPr lang="en-US" sz="2000" dirty="0"/>
              <a:t>TURMA B</a:t>
            </a:r>
            <a:br>
              <a:rPr lang="en-US" sz="2000" dirty="0"/>
            </a:br>
            <a:r>
              <a:rPr lang="en-US" sz="2000" dirty="0" err="1" smtClean="0"/>
              <a:t>analise</a:t>
            </a:r>
            <a:r>
              <a:rPr lang="en-US" sz="2000" dirty="0" smtClean="0"/>
              <a:t> de </a:t>
            </a:r>
            <a:r>
              <a:rPr lang="en-US" sz="2000" dirty="0" err="1" smtClean="0"/>
              <a:t>discurso</a:t>
            </a:r>
            <a:r>
              <a:rPr lang="en-US" sz="2000" dirty="0" smtClean="0"/>
              <a:t>: </a:t>
            </a:r>
            <a:r>
              <a:rPr lang="en-US" sz="2000" dirty="0" err="1" smtClean="0"/>
              <a:t>exemplo</a:t>
            </a:r>
            <a:r>
              <a:rPr lang="en-US" sz="2000" dirty="0" smtClean="0"/>
              <a:t> da </a:t>
            </a:r>
            <a:r>
              <a:rPr lang="en-US" sz="2000" dirty="0" err="1" smtClean="0"/>
              <a:t>noticia</a:t>
            </a:r>
            <a:r>
              <a:rPr lang="en-US" sz="2000" dirty="0" smtClean="0"/>
              <a:t> do daily mirror (</a:t>
            </a:r>
            <a:r>
              <a:rPr lang="en-US" sz="2000" dirty="0" err="1" smtClean="0"/>
              <a:t>continuaç</a:t>
            </a:r>
            <a:r>
              <a:rPr lang="en-US" sz="2000" dirty="0" err="1" smtClean="0"/>
              <a:t>ão</a:t>
            </a:r>
            <a:r>
              <a:rPr lang="en-US" sz="2000" smtClean="0"/>
              <a:t>)</a:t>
            </a:r>
            <a:endParaRPr lang="en-US" sz="2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  <a:defRPr/>
            </a:pPr>
            <a:r>
              <a:rPr lang="en-US" sz="6400" b="1" u="sng" dirty="0"/>
              <a:t>ANALISE DE DISCURSO:</a:t>
            </a:r>
          </a:p>
          <a:p>
            <a:pPr marL="0" indent="0">
              <a:buNone/>
              <a:defRPr/>
            </a:pPr>
            <a:r>
              <a:rPr lang="en-US" sz="6400" dirty="0"/>
              <a:t>A- LER, RELER, VOLTAR A LER;</a:t>
            </a:r>
          </a:p>
          <a:p>
            <a:pPr marL="0" indent="0">
              <a:buNone/>
              <a:defRPr/>
            </a:pPr>
            <a:r>
              <a:rPr lang="en-US" sz="6400" dirty="0"/>
              <a:t>B-QUAIS AS PALAVRAS CHAVE SIGNIFICATIVAS? </a:t>
            </a:r>
            <a:r>
              <a:rPr lang="en-US" sz="6400" i="1" u="sng" dirty="0" err="1"/>
              <a:t>Sublinhar</a:t>
            </a:r>
            <a:endParaRPr lang="en-US" sz="6400" i="1" u="sng" dirty="0"/>
          </a:p>
          <a:p>
            <a:pPr marL="0" indent="0">
              <a:buNone/>
              <a:defRPr/>
            </a:pPr>
            <a:r>
              <a:rPr lang="en-US" sz="6400" dirty="0"/>
              <a:t>C- QUE SUBTEXTOS, VOCABULÁRIOS, MANEIRAS DE FALAR? </a:t>
            </a:r>
            <a:r>
              <a:rPr lang="en-US" sz="6400" i="1" u="sng" dirty="0" err="1"/>
              <a:t>Colorir</a:t>
            </a:r>
            <a:endParaRPr lang="en-US" sz="6400" i="1" u="sng" dirty="0"/>
          </a:p>
          <a:p>
            <a:pPr marL="0" indent="0">
              <a:buNone/>
              <a:defRPr/>
            </a:pPr>
            <a:r>
              <a:rPr lang="en-US" sz="6400" dirty="0"/>
              <a:t>D- QUE DISCURSO(S)? </a:t>
            </a:r>
            <a:r>
              <a:rPr lang="en-US" sz="6400" i="1" u="sng" dirty="0" err="1"/>
              <a:t>Agrupar</a:t>
            </a:r>
            <a:r>
              <a:rPr lang="en-US" sz="6400" i="1" u="sng" dirty="0"/>
              <a:t> e </a:t>
            </a:r>
            <a:r>
              <a:rPr lang="en-US" sz="6400" i="1" u="sng" dirty="0" err="1"/>
              <a:t>dar</a:t>
            </a:r>
            <a:r>
              <a:rPr lang="en-US" sz="6400" i="1" u="sng" dirty="0"/>
              <a:t> </a:t>
            </a:r>
            <a:r>
              <a:rPr lang="en-US" sz="6400" i="1" u="sng" dirty="0" err="1"/>
              <a:t>nome</a:t>
            </a:r>
            <a:r>
              <a:rPr lang="en-US" sz="6400" i="1" u="sng" dirty="0"/>
              <a:t>/</a:t>
            </a:r>
            <a:r>
              <a:rPr lang="en-US" sz="6400" i="1" u="sng" dirty="0" err="1"/>
              <a:t>rotular</a:t>
            </a:r>
            <a:endParaRPr lang="en-US" sz="6400" i="1" u="sng" dirty="0"/>
          </a:p>
          <a:p>
            <a:pPr marL="0" indent="0">
              <a:buNone/>
              <a:defRPr/>
            </a:pPr>
            <a:r>
              <a:rPr lang="en-US" sz="6400" dirty="0"/>
              <a:t>E- ANALISE DA LOGICA IMPLICITA EM CADA SUBTEXTO/DISCURSO E SUA RELAÇÃO: </a:t>
            </a:r>
            <a:r>
              <a:rPr lang="en-US" sz="6400" dirty="0" err="1"/>
              <a:t>Qual</a:t>
            </a:r>
            <a:r>
              <a:rPr lang="en-US" sz="6400" dirty="0"/>
              <a:t> o </a:t>
            </a:r>
            <a:r>
              <a:rPr lang="en-US" sz="6400" dirty="0" err="1"/>
              <a:t>sentido</a:t>
            </a:r>
            <a:r>
              <a:rPr lang="en-US" sz="6400" dirty="0"/>
              <a:t> </a:t>
            </a:r>
            <a:r>
              <a:rPr lang="en-US" sz="6400" dirty="0" err="1"/>
              <a:t>desta</a:t>
            </a:r>
            <a:r>
              <a:rPr lang="en-US" sz="6400" dirty="0"/>
              <a:t> </a:t>
            </a:r>
            <a:r>
              <a:rPr lang="en-US" sz="6400" dirty="0" err="1"/>
              <a:t>comunicação</a:t>
            </a:r>
            <a:r>
              <a:rPr lang="en-US" sz="6400" dirty="0"/>
              <a:t> (forma e </a:t>
            </a:r>
            <a:r>
              <a:rPr lang="en-US" sz="6400" dirty="0" err="1"/>
              <a:t>conteúdos</a:t>
            </a:r>
            <a:r>
              <a:rPr lang="en-US" sz="6400" dirty="0"/>
              <a:t>, verbal e </a:t>
            </a:r>
            <a:r>
              <a:rPr lang="en-US" sz="6400" dirty="0" err="1"/>
              <a:t>para</a:t>
            </a:r>
            <a:r>
              <a:rPr lang="en-US" sz="6400" dirty="0"/>
              <a:t>-verbal</a:t>
            </a:r>
            <a:r>
              <a:rPr lang="en-US" sz="6400" dirty="0" smtClean="0"/>
              <a:t>). </a:t>
            </a:r>
            <a:r>
              <a:rPr lang="en-US" sz="6400" dirty="0" err="1" smtClean="0"/>
              <a:t>Exemplo</a:t>
            </a:r>
            <a:r>
              <a:rPr lang="en-US" sz="6400" dirty="0" smtClean="0"/>
              <a:t> </a:t>
            </a:r>
            <a:r>
              <a:rPr lang="en-US" sz="6400" dirty="0"/>
              <a:t>(</a:t>
            </a:r>
            <a:r>
              <a:rPr lang="en-US" sz="6400" dirty="0" err="1"/>
              <a:t>texto</a:t>
            </a:r>
            <a:r>
              <a:rPr lang="en-US" sz="6400" dirty="0"/>
              <a:t> </a:t>
            </a:r>
            <a:r>
              <a:rPr lang="en-US" sz="6400" dirty="0" err="1"/>
              <a:t>acima</a:t>
            </a:r>
            <a:r>
              <a:rPr lang="en-US" sz="6400" dirty="0"/>
              <a:t>)</a:t>
            </a:r>
          </a:p>
          <a:p>
            <a:pPr marL="0" indent="0">
              <a:buNone/>
              <a:defRPr/>
            </a:pPr>
            <a:r>
              <a:rPr lang="en-US" sz="6400" u="sng" dirty="0" err="1"/>
              <a:t>Termos-vocabulário</a:t>
            </a:r>
            <a:r>
              <a:rPr lang="en-US" sz="6400" u="sng" dirty="0"/>
              <a:t> </a:t>
            </a:r>
            <a:r>
              <a:rPr lang="en-US" sz="6400" u="sng" dirty="0" err="1"/>
              <a:t>guerreiros</a:t>
            </a:r>
            <a:r>
              <a:rPr lang="en-US" sz="6400" u="sng" dirty="0"/>
              <a:t>/</a:t>
            </a:r>
            <a:r>
              <a:rPr lang="en-US" sz="6400" u="sng" dirty="0" err="1"/>
              <a:t>conflitivos</a:t>
            </a:r>
            <a:r>
              <a:rPr lang="en-US" sz="6400" dirty="0"/>
              <a:t>: </a:t>
            </a:r>
            <a:r>
              <a:rPr lang="en-US" sz="6400" dirty="0" err="1"/>
              <a:t>vitória</a:t>
            </a:r>
            <a:r>
              <a:rPr lang="en-US" sz="6400" dirty="0"/>
              <a:t>, </a:t>
            </a:r>
            <a:r>
              <a:rPr lang="en-US" sz="6400" dirty="0" err="1"/>
              <a:t>decapitar</a:t>
            </a:r>
            <a:r>
              <a:rPr lang="en-US" sz="6400" dirty="0"/>
              <a:t>, </a:t>
            </a:r>
            <a:r>
              <a:rPr lang="en-US" sz="6400" dirty="0" err="1"/>
              <a:t>ameaça</a:t>
            </a:r>
            <a:r>
              <a:rPr lang="en-US" sz="6400" dirty="0"/>
              <a:t>, </a:t>
            </a:r>
            <a:r>
              <a:rPr lang="en-US" sz="6400" dirty="0" err="1"/>
              <a:t>empurrar</a:t>
            </a:r>
            <a:r>
              <a:rPr lang="en-US" sz="6400" dirty="0"/>
              <a:t>, </a:t>
            </a:r>
            <a:r>
              <a:rPr lang="en-US" sz="6400" dirty="0" err="1"/>
              <a:t>manter</a:t>
            </a:r>
            <a:r>
              <a:rPr lang="en-US" sz="6400" dirty="0"/>
              <a:t> a </a:t>
            </a:r>
            <a:r>
              <a:rPr lang="en-US" sz="6400" dirty="0" err="1"/>
              <a:t>paz</a:t>
            </a:r>
            <a:r>
              <a:rPr lang="en-US" sz="6400" dirty="0"/>
              <a:t>, </a:t>
            </a:r>
            <a:r>
              <a:rPr lang="en-US" sz="6400" dirty="0" err="1"/>
              <a:t>construir</a:t>
            </a:r>
            <a:r>
              <a:rPr lang="en-US" sz="6400" dirty="0"/>
              <a:t> a </a:t>
            </a:r>
            <a:r>
              <a:rPr lang="en-US" sz="6400" dirty="0" err="1"/>
              <a:t>paz</a:t>
            </a:r>
            <a:r>
              <a:rPr lang="en-US" sz="6400" dirty="0"/>
              <a:t>;</a:t>
            </a:r>
          </a:p>
          <a:p>
            <a:pPr marL="0" indent="0">
              <a:buNone/>
              <a:defRPr/>
            </a:pPr>
            <a:r>
              <a:rPr lang="en-US" sz="6400" u="sng" dirty="0" err="1"/>
              <a:t>Termos</a:t>
            </a:r>
            <a:r>
              <a:rPr lang="en-US" sz="6400" u="sng" dirty="0"/>
              <a:t> </a:t>
            </a:r>
            <a:r>
              <a:rPr lang="en-US" sz="6400" u="sng" dirty="0" err="1"/>
              <a:t>desportivos</a:t>
            </a:r>
            <a:r>
              <a:rPr lang="en-US" sz="6400" u="sng" dirty="0"/>
              <a:t>/</a:t>
            </a:r>
            <a:r>
              <a:rPr lang="en-US" sz="6400" u="sng" dirty="0" err="1"/>
              <a:t>competitivos</a:t>
            </a:r>
            <a:r>
              <a:rPr lang="en-US" sz="6400" dirty="0"/>
              <a:t>: </a:t>
            </a:r>
            <a:r>
              <a:rPr lang="en-US" sz="6400" dirty="0" err="1"/>
              <a:t>vitoria</a:t>
            </a:r>
            <a:r>
              <a:rPr lang="en-US" sz="6400" dirty="0"/>
              <a:t>, </a:t>
            </a:r>
            <a:r>
              <a:rPr lang="en-US" sz="6400" dirty="0" err="1"/>
              <a:t>marcou</a:t>
            </a:r>
            <a:r>
              <a:rPr lang="en-US" sz="6400" dirty="0"/>
              <a:t>, </a:t>
            </a:r>
            <a:r>
              <a:rPr lang="en-US" sz="6400" dirty="0" err="1"/>
              <a:t>ter</a:t>
            </a:r>
            <a:r>
              <a:rPr lang="en-US" sz="6400" dirty="0"/>
              <a:t> </a:t>
            </a:r>
            <a:r>
              <a:rPr lang="en-US" sz="6400" dirty="0" err="1"/>
              <a:t>ambições</a:t>
            </a:r>
            <a:r>
              <a:rPr lang="en-US" sz="6400" dirty="0"/>
              <a:t>, </a:t>
            </a:r>
            <a:r>
              <a:rPr lang="en-US" sz="6400" dirty="0" err="1"/>
              <a:t>rápido</a:t>
            </a:r>
            <a:r>
              <a:rPr lang="en-US" sz="6400" dirty="0"/>
              <a:t> </a:t>
            </a:r>
            <a:r>
              <a:rPr lang="en-US" sz="6400" dirty="0" err="1"/>
              <a:t>sucesso</a:t>
            </a:r>
            <a:r>
              <a:rPr lang="en-US" sz="6400" dirty="0"/>
              <a:t>, </a:t>
            </a:r>
            <a:r>
              <a:rPr lang="en-US" sz="6400" dirty="0" err="1"/>
              <a:t>equipa</a:t>
            </a:r>
            <a:r>
              <a:rPr lang="en-US" sz="6400" dirty="0"/>
              <a:t> </a:t>
            </a:r>
            <a:r>
              <a:rPr lang="en-US" sz="6400" dirty="0" err="1"/>
              <a:t>que</a:t>
            </a:r>
            <a:r>
              <a:rPr lang="en-US" sz="6400" dirty="0"/>
              <a:t> </a:t>
            </a:r>
            <a:r>
              <a:rPr lang="en-US" sz="6400" dirty="0" err="1"/>
              <a:t>ganha</a:t>
            </a:r>
            <a:r>
              <a:rPr lang="en-US" sz="6400" dirty="0"/>
              <a:t>;</a:t>
            </a:r>
          </a:p>
          <a:p>
            <a:pPr marL="0" indent="0">
              <a:buNone/>
              <a:defRPr/>
            </a:pPr>
            <a:r>
              <a:rPr lang="en-US" sz="6400" u="sng" dirty="0" err="1"/>
              <a:t>Termos</a:t>
            </a:r>
            <a:r>
              <a:rPr lang="en-US" sz="6400" u="sng" dirty="0"/>
              <a:t> </a:t>
            </a:r>
            <a:r>
              <a:rPr lang="en-US" sz="6400" u="sng" dirty="0" err="1"/>
              <a:t>interpessoais</a:t>
            </a:r>
            <a:r>
              <a:rPr lang="en-US" sz="6400" dirty="0"/>
              <a:t>: JM </a:t>
            </a:r>
            <a:r>
              <a:rPr lang="en-US" sz="6400" dirty="0" err="1"/>
              <a:t>marcou</a:t>
            </a:r>
            <a:r>
              <a:rPr lang="en-US" sz="6400" dirty="0"/>
              <a:t>, </a:t>
            </a:r>
            <a:r>
              <a:rPr lang="en-US" sz="6400" dirty="0" err="1"/>
              <a:t>cuidadosa</a:t>
            </a:r>
            <a:r>
              <a:rPr lang="en-US" sz="6400" dirty="0"/>
              <a:t> </a:t>
            </a:r>
            <a:r>
              <a:rPr lang="en-US" sz="6400" dirty="0" err="1"/>
              <a:t>diplomacia</a:t>
            </a:r>
            <a:r>
              <a:rPr lang="en-US" sz="6400" dirty="0"/>
              <a:t> </a:t>
            </a:r>
            <a:r>
              <a:rPr lang="en-US" sz="6400" dirty="0" err="1"/>
              <a:t>decapitou</a:t>
            </a:r>
            <a:r>
              <a:rPr lang="en-US" sz="6400" dirty="0"/>
              <a:t>, </a:t>
            </a:r>
            <a:r>
              <a:rPr lang="en-US" sz="6400" dirty="0" err="1"/>
              <a:t>ambições</a:t>
            </a:r>
            <a:r>
              <a:rPr lang="en-US" sz="6400" dirty="0"/>
              <a:t> (</a:t>
            </a:r>
            <a:r>
              <a:rPr lang="en-US" sz="6400" dirty="0" err="1"/>
              <a:t>Alemanha</a:t>
            </a:r>
            <a:r>
              <a:rPr lang="en-US" sz="6400" dirty="0"/>
              <a:t> e </a:t>
            </a:r>
            <a:r>
              <a:rPr lang="en-US" sz="6400" dirty="0" err="1"/>
              <a:t>Japão</a:t>
            </a:r>
            <a:r>
              <a:rPr lang="en-US" sz="6400" dirty="0"/>
              <a:t>), </a:t>
            </a:r>
            <a:r>
              <a:rPr lang="en-US" sz="6400" dirty="0" err="1"/>
              <a:t>mantém</a:t>
            </a:r>
            <a:r>
              <a:rPr lang="en-US" sz="6400" dirty="0"/>
              <a:t>-se </a:t>
            </a:r>
            <a:r>
              <a:rPr lang="en-US" sz="6400" dirty="0" err="1"/>
              <a:t>como</a:t>
            </a:r>
            <a:r>
              <a:rPr lang="en-US" sz="6400" dirty="0"/>
              <a:t> </a:t>
            </a:r>
            <a:r>
              <a:rPr lang="en-US" sz="6400" dirty="0" err="1"/>
              <a:t>membros</a:t>
            </a:r>
            <a:r>
              <a:rPr lang="en-US" sz="6400" dirty="0"/>
              <a:t> </a:t>
            </a:r>
            <a:r>
              <a:rPr lang="en-US" sz="6400" dirty="0" err="1"/>
              <a:t>permanentes</a:t>
            </a:r>
            <a:r>
              <a:rPr lang="en-US" sz="6400" dirty="0"/>
              <a:t>, </a:t>
            </a:r>
            <a:r>
              <a:rPr lang="en-US" sz="6400" dirty="0" err="1"/>
              <a:t>empurrar</a:t>
            </a:r>
            <a:r>
              <a:rPr lang="en-US" sz="6400" dirty="0"/>
              <a:t> B. Yeltsin</a:t>
            </a:r>
          </a:p>
          <a:p>
            <a:pPr>
              <a:defRPr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024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0967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recedent">
  <a:themeElements>
    <a:clrScheme name="Precedent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Precedent">
      <a:majorFont>
        <a:latin typeface="Perpetua Titling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Preceden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Precedent.thmx</Template>
  <TotalTime>56</TotalTime>
  <Words>649</Words>
  <Application>Microsoft Macintosh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Precedent</vt:lpstr>
      <vt:lpstr>GESTÃO DE RECURSOS HUMANOS AULA DE 20.04.2012 TURMA B 1. BEST PRACTICES nos “””TPCs”””</vt:lpstr>
      <vt:lpstr>“”””TPCS”””” RECENTES (TAMBEM) DE GRANDE IMPACTO </vt:lpstr>
      <vt:lpstr>GESTÃO DE RECURSOS HUMANOS AULA DE 20.04.2012 TURMA B Youtube videos analise usando CMM</vt:lpstr>
      <vt:lpstr>GESTÃO DE RECURSOS HUMANOS AULA DE 20.04.2012 TURMA B utilização da analise do discurso: ponto de partida – Dados da comunicação</vt:lpstr>
      <vt:lpstr>GESTÃO DE RECURSOS HUMANOS AULA DE 20.04.2012 TURMA B analise de discurso: exemplo noticia do daily mirror</vt:lpstr>
      <vt:lpstr>GESTÃO DE RECURSOS HUMANOS AULA DE 20.04.2012 TURMA B analise de discurso: exemplo da noticia do daily mirror (continuação)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GESTÃO DE RECURSOS HUMANOS AULA DE 20.04.2012 TURMA B 1. BEST PRACTICES nos “””TPCs”””</dc:title>
  <dc:creator>LUIS MIGUEL VICENTE AFONSO NETO</dc:creator>
  <cp:lastModifiedBy>LUIS MIGUEL VICENTE AFONSO NETO</cp:lastModifiedBy>
  <cp:revision>4</cp:revision>
  <dcterms:created xsi:type="dcterms:W3CDTF">2012-04-20T14:37:27Z</dcterms:created>
  <dcterms:modified xsi:type="dcterms:W3CDTF">2012-04-20T15:33:53Z</dcterms:modified>
</cp:coreProperties>
</file>