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  <p:sldId id="271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Watermar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pt-PT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Watermar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pt-PT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PT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80ACD8-AAB1-8941-B576-87B99787F981}" type="datetimeFigureOut">
              <a:rPr lang="en-US" smtClean="0"/>
              <a:pPr/>
              <a:t>30/04/12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181D8FE7-F3A6-E64E-B459-873D42374A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GRH, 2012. PSICOLOGIA SOCIAL 8ª AULA</a:t>
            </a:r>
            <a:br>
              <a:rPr lang="en-US" sz="1800" dirty="0" smtClean="0"/>
            </a:br>
            <a:r>
              <a:rPr lang="en-US" sz="1800" dirty="0" err="1" smtClean="0"/>
              <a:t>Turma</a:t>
            </a:r>
            <a:r>
              <a:rPr lang="en-US" sz="1800" dirty="0" smtClean="0"/>
              <a:t> B 27 </a:t>
            </a:r>
            <a:r>
              <a:rPr lang="en-US" sz="1800" dirty="0" err="1" smtClean="0"/>
              <a:t>Abril</a:t>
            </a:r>
            <a:r>
              <a:rPr lang="en-US" sz="1800" dirty="0" smtClean="0"/>
              <a:t> 2012    1/10</a:t>
            </a: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PT" sz="2000" dirty="0" smtClean="0"/>
              <a:t>INTERAÇÃO GRUPAL E LINGUAGEM/PSICOLOGIA SOCIAL DISCURSIVA (</a:t>
            </a:r>
            <a:r>
              <a:rPr lang="pt-PT" sz="2000" dirty="0" err="1" smtClean="0"/>
              <a:t>cfr</a:t>
            </a:r>
            <a:r>
              <a:rPr lang="pt-PT" sz="2000" dirty="0" smtClean="0"/>
              <a:t>. </a:t>
            </a:r>
            <a:r>
              <a:rPr lang="pt-PT" sz="2000" dirty="0" err="1" smtClean="0"/>
              <a:t>Potter</a:t>
            </a:r>
            <a:r>
              <a:rPr lang="pt-PT" sz="2000" dirty="0" smtClean="0"/>
              <a:t>, J., e </a:t>
            </a:r>
            <a:r>
              <a:rPr lang="pt-PT" sz="2000" dirty="0" err="1" smtClean="0"/>
              <a:t>Wheterell</a:t>
            </a:r>
            <a:r>
              <a:rPr lang="pt-PT" sz="2000" dirty="0" smtClean="0"/>
              <a:t>, M.)</a:t>
            </a:r>
          </a:p>
          <a:p>
            <a:endParaRPr lang="pt-PT" sz="2000" dirty="0">
              <a:effectLst/>
            </a:endParaRPr>
          </a:p>
          <a:p>
            <a:pPr lvl="1"/>
            <a:r>
              <a:rPr lang="pt-PT" sz="1600" dirty="0" smtClean="0">
                <a:solidFill>
                  <a:srgbClr val="008000"/>
                </a:solidFill>
              </a:rPr>
              <a:t>É </a:t>
            </a:r>
            <a:r>
              <a:rPr lang="pt-PT" sz="1600" dirty="0" err="1" smtClean="0">
                <a:solidFill>
                  <a:srgbClr val="008000"/>
                </a:solidFill>
              </a:rPr>
              <a:t>possivel</a:t>
            </a:r>
            <a:r>
              <a:rPr lang="pt-PT" sz="1600" dirty="0" smtClean="0">
                <a:solidFill>
                  <a:srgbClr val="008000"/>
                </a:solidFill>
              </a:rPr>
              <a:t> uma linguagem neutral?</a:t>
            </a:r>
          </a:p>
          <a:p>
            <a:pPr lvl="1"/>
            <a:endParaRPr lang="pt-PT" sz="2000" dirty="0" smtClean="0">
              <a:solidFill>
                <a:srgbClr val="008000"/>
              </a:solidFill>
              <a:effectLst/>
            </a:endParaRPr>
          </a:p>
          <a:p>
            <a:r>
              <a:rPr lang="pt-PT" sz="2000" dirty="0" smtClean="0">
                <a:effectLst/>
              </a:rPr>
              <a:t>ATIVIDADE: A busca da "objetividade” (baseado em </a:t>
            </a:r>
            <a:r>
              <a:rPr lang="pt-PT" sz="2000" dirty="0" err="1" smtClean="0">
                <a:effectLst/>
              </a:rPr>
              <a:t>van</a:t>
            </a:r>
            <a:r>
              <a:rPr lang="pt-PT" sz="2000" dirty="0" smtClean="0">
                <a:effectLst/>
              </a:rPr>
              <a:t> de </a:t>
            </a:r>
            <a:r>
              <a:rPr lang="pt-PT" sz="2000" dirty="0" err="1" smtClean="0">
                <a:effectLst/>
              </a:rPr>
              <a:t>Lagemaat</a:t>
            </a:r>
            <a:r>
              <a:rPr lang="pt-PT" sz="2000" dirty="0" smtClean="0">
                <a:effectLst/>
              </a:rPr>
              <a:t>, 2005)</a:t>
            </a:r>
            <a:br>
              <a:rPr lang="pt-PT" sz="2000" dirty="0" smtClean="0">
                <a:effectLst/>
              </a:rPr>
            </a:br>
            <a:endParaRPr lang="pt-PT" sz="2000" dirty="0" smtClean="0">
              <a:effectLst/>
            </a:endParaRPr>
          </a:p>
          <a:p>
            <a:r>
              <a:rPr lang="pt-PT" sz="2000" dirty="0" smtClean="0">
                <a:effectLst/>
              </a:rPr>
              <a:t>Por favor, anote a pergunta mais objetiva que poder sobre a manutenção de Portugal no euro, para ser feita num referendo à população;</a:t>
            </a:r>
            <a:br>
              <a:rPr lang="pt-PT" sz="2000" dirty="0" smtClean="0">
                <a:effectLst/>
              </a:rPr>
            </a:br>
            <a:endParaRPr lang="pt-PT" sz="2000" dirty="0" smtClean="0">
              <a:effectLst/>
            </a:endParaRPr>
          </a:p>
          <a:p>
            <a:r>
              <a:rPr lang="pt-PT" sz="2000" dirty="0" smtClean="0">
                <a:effectLst/>
              </a:rPr>
              <a:t>Por favor, anote a mensagem mais objetiva possível para enviar a uma pessoa (real ou imaginária) </a:t>
            </a:r>
            <a:r>
              <a:rPr lang="pt-PT" sz="2000" dirty="0" err="1" smtClean="0">
                <a:effectLst/>
              </a:rPr>
              <a:t>mostrando-lheo</a:t>
            </a:r>
            <a:r>
              <a:rPr lang="pt-PT" sz="2000" dirty="0" smtClean="0">
                <a:effectLst/>
              </a:rPr>
              <a:t> seu  amor por ele / ela;</a:t>
            </a:r>
            <a:br>
              <a:rPr lang="pt-PT" sz="2000" dirty="0" smtClean="0">
                <a:effectLst/>
              </a:rPr>
            </a:br>
            <a:endParaRPr lang="pt-PT" sz="2000" dirty="0" smtClean="0">
              <a:effectLst/>
            </a:endParaRPr>
          </a:p>
          <a:p>
            <a:r>
              <a:rPr lang="pt-PT" sz="2000" dirty="0" smtClean="0">
                <a:effectLst/>
              </a:rPr>
              <a:t>Por favor, anote nos termos estritamente mais objetivos, a sua intenção de ir à guerra com um outro país da sua escolha (real ou imaginado)</a:t>
            </a:r>
          </a:p>
          <a:p>
            <a:endParaRPr lang="pt-PT" sz="2000" dirty="0"/>
          </a:p>
          <a:p>
            <a:r>
              <a:rPr lang="pt-PT" sz="2000" dirty="0" smtClean="0">
                <a:solidFill>
                  <a:srgbClr val="FF6600"/>
                </a:solidFill>
                <a:effectLst/>
              </a:rPr>
              <a:t>Observação e utilidade: 1.Funcionamento do grupo (interação, </a:t>
            </a:r>
            <a:r>
              <a:rPr lang="pt-PT" sz="2000" dirty="0" err="1" smtClean="0">
                <a:solidFill>
                  <a:srgbClr val="FF6600"/>
                </a:solidFill>
                <a:effectLst/>
              </a:rPr>
              <a:t>papeis</a:t>
            </a:r>
            <a:r>
              <a:rPr lang="pt-PT" sz="2000" dirty="0" smtClean="0">
                <a:solidFill>
                  <a:srgbClr val="FF6600"/>
                </a:solidFill>
                <a:effectLst/>
              </a:rPr>
              <a:t>, liderança)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7147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GRH, 2012. PSICOLOGIA SOCIAL 8ª AULA</a:t>
            </a:r>
            <a:br>
              <a:rPr lang="en-US" sz="2000" dirty="0" smtClean="0"/>
            </a:br>
            <a:r>
              <a:rPr lang="en-US" sz="2000" dirty="0" err="1" smtClean="0"/>
              <a:t>Turma</a:t>
            </a:r>
            <a:r>
              <a:rPr lang="en-US" sz="2000" dirty="0" smtClean="0"/>
              <a:t> B 27 </a:t>
            </a:r>
            <a:r>
              <a:rPr lang="en-US" sz="2000" dirty="0" err="1" smtClean="0"/>
              <a:t>Abril</a:t>
            </a:r>
            <a:r>
              <a:rPr lang="en-US" sz="2000" dirty="0" smtClean="0"/>
              <a:t> 2012    9/10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R: “IGNORAR A POSSIBILIDADE DA AMERICA TER SIDO DESCOBERTA POR AFRICANOS É IRRESPONSÁVEL E ARROGANTE. DESCONHECERMOS UM ACONTECIMENTO NÃO QUER DIZER QUE ELE NÃO SE TENHA VERIFICADO”.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S: “NA LUTA CONTRA O TERRORISMO, SOMOS NÓS OU ELES”.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T: “OS INGLESES NÃO SABEM COZINHAR. SE ELE É DE FACTO INGLES, NÃO SABE COZINHAR DE CERTEZA”.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u="sng" dirty="0" err="1" smtClean="0">
                <a:solidFill>
                  <a:srgbClr val="FF0000"/>
                </a:solidFill>
              </a:rPr>
              <a:t>Observação</a:t>
            </a:r>
            <a:r>
              <a:rPr lang="en-US" sz="2000" i="1" u="sng" dirty="0" smtClean="0">
                <a:solidFill>
                  <a:srgbClr val="FF0000"/>
                </a:solidFill>
              </a:rPr>
              <a:t> e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utilidade</a:t>
            </a:r>
            <a:r>
              <a:rPr lang="en-US" sz="2000" i="1" u="sng" dirty="0" smtClean="0">
                <a:solidFill>
                  <a:srgbClr val="FF0000"/>
                </a:solidFill>
              </a:rPr>
              <a:t>: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Funcionamento</a:t>
            </a:r>
            <a:r>
              <a:rPr lang="en-US" sz="2000" i="1" u="sng" dirty="0" smtClean="0">
                <a:solidFill>
                  <a:srgbClr val="FF0000"/>
                </a:solidFill>
              </a:rPr>
              <a:t> do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grupo</a:t>
            </a:r>
            <a:r>
              <a:rPr lang="en-US" sz="2000" i="1" u="sng" dirty="0">
                <a:solidFill>
                  <a:srgbClr val="FF0000"/>
                </a:solidFill>
              </a:rPr>
              <a:t> </a:t>
            </a:r>
            <a:r>
              <a:rPr lang="en-US" sz="2000" i="1" u="sng" dirty="0" smtClean="0">
                <a:solidFill>
                  <a:srgbClr val="FF0000"/>
                </a:solidFill>
              </a:rPr>
              <a:t>(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interação</a:t>
            </a:r>
            <a:r>
              <a:rPr lang="en-US" sz="2000" i="1" u="sng" dirty="0" smtClean="0">
                <a:solidFill>
                  <a:srgbClr val="FF0000"/>
                </a:solidFill>
              </a:rPr>
              <a:t>,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consensos</a:t>
            </a:r>
            <a:r>
              <a:rPr lang="en-US" sz="2000" i="1" u="sng" dirty="0" smtClean="0">
                <a:solidFill>
                  <a:srgbClr val="FF0000"/>
                </a:solidFill>
              </a:rPr>
              <a:t>,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liderança</a:t>
            </a:r>
            <a:r>
              <a:rPr lang="en-US" sz="2000" i="1" u="sng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sz="2000" i="1" u="sng" dirty="0" smtClean="0">
                <a:solidFill>
                  <a:srgbClr val="FF0000"/>
                </a:solidFill>
              </a:rPr>
              <a:t>‘TPC’/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facultativo</a:t>
            </a:r>
            <a:r>
              <a:rPr lang="en-US" sz="2000" i="1" u="sng" dirty="0" smtClean="0">
                <a:solidFill>
                  <a:srgbClr val="FF0000"/>
                </a:solidFill>
              </a:rPr>
              <a:t>: 1.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acrescentar</a:t>
            </a:r>
            <a:r>
              <a:rPr lang="en-US" sz="2000" i="1" u="sng" dirty="0" smtClean="0">
                <a:solidFill>
                  <a:srgbClr val="FF0000"/>
                </a:solidFill>
              </a:rPr>
              <a:t>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falacias</a:t>
            </a:r>
            <a:r>
              <a:rPr lang="en-US" sz="2000" i="1" u="sng" dirty="0" smtClean="0">
                <a:solidFill>
                  <a:srgbClr val="FF0000"/>
                </a:solidFill>
              </a:rPr>
              <a:t>; 2,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adaptar</a:t>
            </a:r>
            <a:r>
              <a:rPr lang="en-US" sz="2000" i="1" u="sng" dirty="0" smtClean="0">
                <a:solidFill>
                  <a:srgbClr val="FF0000"/>
                </a:solidFill>
              </a:rPr>
              <a:t> a um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artigo</a:t>
            </a:r>
            <a:r>
              <a:rPr lang="en-US" sz="2000" i="1" u="sng" dirty="0" smtClean="0">
                <a:solidFill>
                  <a:srgbClr val="FF0000"/>
                </a:solidFill>
              </a:rPr>
              <a:t> de </a:t>
            </a:r>
            <a:r>
              <a:rPr lang="en-US" sz="2000" i="1" u="sng" dirty="0" err="1" smtClean="0">
                <a:solidFill>
                  <a:srgbClr val="FF0000"/>
                </a:solidFill>
              </a:rPr>
              <a:t>opinião</a:t>
            </a:r>
            <a:r>
              <a:rPr lang="en-US" sz="2000" i="1" u="sng" dirty="0" smtClean="0">
                <a:solidFill>
                  <a:srgbClr val="FF0000"/>
                </a:solidFill>
              </a:rPr>
              <a:t>/editorial</a:t>
            </a:r>
            <a:endParaRPr lang="en-US" sz="2000" i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073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GRH, 2012. PSICOLOGIA SOCIAL 8ª AULA</a:t>
            </a:r>
            <a:br>
              <a:rPr lang="en-US" sz="2000" dirty="0"/>
            </a:br>
            <a:r>
              <a:rPr lang="en-US" sz="2000" dirty="0" err="1"/>
              <a:t>Turma</a:t>
            </a:r>
            <a:r>
              <a:rPr lang="en-US" sz="2000" dirty="0"/>
              <a:t> B 27 </a:t>
            </a:r>
            <a:r>
              <a:rPr lang="en-US" sz="2000" dirty="0" err="1"/>
              <a:t>Abril</a:t>
            </a:r>
            <a:r>
              <a:rPr lang="en-US" sz="2000" dirty="0"/>
              <a:t> 2012    1</a:t>
            </a:r>
            <a:r>
              <a:rPr lang="en-US" sz="2000" dirty="0" smtClean="0"/>
              <a:t>/10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INQUERITO APRECIATIVO USADO COMO GUIÃO DE ENTREVISTA: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VERSÃO MAIS BÁSICA (</a:t>
            </a:r>
            <a:r>
              <a:rPr lang="en-US" dirty="0" err="1" smtClean="0"/>
              <a:t>aplicada</a:t>
            </a:r>
            <a:r>
              <a:rPr lang="en-US" dirty="0" smtClean="0"/>
              <a:t> </a:t>
            </a:r>
            <a:r>
              <a:rPr lang="en-US" dirty="0" err="1" smtClean="0"/>
              <a:t>á</a:t>
            </a:r>
            <a:r>
              <a:rPr lang="en-US" dirty="0" smtClean="0"/>
              <a:t> </a:t>
            </a:r>
            <a:r>
              <a:rPr lang="en-US" dirty="0" err="1" smtClean="0"/>
              <a:t>experiencia</a:t>
            </a:r>
            <a:r>
              <a:rPr lang="en-US" dirty="0" smtClean="0"/>
              <a:t> de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estudante</a:t>
            </a:r>
            <a:r>
              <a:rPr lang="en-US" dirty="0" smtClean="0"/>
              <a:t> de GRH)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What was the best moment </a:t>
            </a:r>
            <a:r>
              <a:rPr lang="en-US" dirty="0" smtClean="0"/>
              <a:t>of the  experience?</a:t>
            </a:r>
            <a:endParaRPr lang="en-US" dirty="0"/>
          </a:p>
          <a:p>
            <a:pPr>
              <a:buFontTx/>
              <a:buChar char="-"/>
            </a:pPr>
            <a:r>
              <a:rPr lang="en-US" dirty="0"/>
              <a:t>What brings life/meaning/enjoyment to the experience?</a:t>
            </a:r>
          </a:p>
          <a:p>
            <a:pPr>
              <a:buFontTx/>
              <a:buChar char="-"/>
            </a:pPr>
            <a:r>
              <a:rPr lang="en-US" dirty="0" err="1"/>
              <a:t>Aladin</a:t>
            </a:r>
            <a:r>
              <a:rPr lang="en-US" dirty="0"/>
              <a:t> question: 3 wishes for the future related with the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76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GRH, 2012. PSICOLOGIA SOCIAL 8ª AULA</a:t>
            </a:r>
            <a:br>
              <a:rPr lang="en-US" sz="2000" dirty="0" smtClean="0"/>
            </a:br>
            <a:r>
              <a:rPr lang="en-US" sz="2000" dirty="0" err="1" smtClean="0"/>
              <a:t>Turma</a:t>
            </a:r>
            <a:r>
              <a:rPr lang="en-US" sz="2000" dirty="0" smtClean="0"/>
              <a:t> B 27 </a:t>
            </a:r>
            <a:r>
              <a:rPr lang="en-US" sz="2000" dirty="0" err="1" smtClean="0"/>
              <a:t>Abril</a:t>
            </a:r>
            <a:r>
              <a:rPr lang="en-US" sz="2000" dirty="0" smtClean="0"/>
              <a:t> 2012    1/10</a:t>
            </a:r>
            <a:endParaRPr lang="pt-PT" sz="20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t-PT" dirty="0" smtClean="0"/>
              <a:t>ATIVIDADE: A busca da "objetividade” (baseado em van de </a:t>
            </a:r>
            <a:r>
              <a:rPr lang="pt-PT" dirty="0" err="1" smtClean="0"/>
              <a:t>Lagemaat</a:t>
            </a:r>
            <a:r>
              <a:rPr lang="pt-PT" dirty="0" smtClean="0"/>
              <a:t>, 2005)</a:t>
            </a:r>
            <a:br>
              <a:rPr lang="pt-PT" dirty="0" smtClean="0"/>
            </a:br>
            <a:endParaRPr lang="pt-PT" dirty="0" smtClean="0"/>
          </a:p>
          <a:p>
            <a:r>
              <a:rPr lang="pt-PT" dirty="0" smtClean="0"/>
              <a:t>Por favor, anote a pergunta mais objetiva que poder sobre a manutenção de Portugal no euro, para ser feita num referendo à população;</a:t>
            </a:r>
            <a:br>
              <a:rPr lang="pt-PT" dirty="0" smtClean="0"/>
            </a:br>
            <a:endParaRPr lang="pt-PT" dirty="0" smtClean="0"/>
          </a:p>
          <a:p>
            <a:r>
              <a:rPr lang="pt-PT" dirty="0" smtClean="0"/>
              <a:t>Por favor, anote a mensagem mais objetiva possível para enviar a uma pessoa (real ou imaginária) </a:t>
            </a:r>
            <a:r>
              <a:rPr lang="pt-PT" dirty="0" err="1" smtClean="0"/>
              <a:t>mostrando-lheo</a:t>
            </a:r>
            <a:r>
              <a:rPr lang="pt-PT" dirty="0" smtClean="0"/>
              <a:t> seu  amor por ele / ela;</a:t>
            </a:r>
            <a:br>
              <a:rPr lang="pt-PT" dirty="0" smtClean="0"/>
            </a:br>
            <a:endParaRPr lang="pt-PT" dirty="0" smtClean="0"/>
          </a:p>
          <a:p>
            <a:r>
              <a:rPr lang="pt-PT" dirty="0" smtClean="0"/>
              <a:t>Por favor, anote nos termos estritamente mais objetivos, a sua intenção de ir à guerra com um outro país da sua escolha (real ou imaginado)</a:t>
            </a:r>
            <a:endParaRPr lang="pt-PT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GRH, 2012. PSICOLOGIA SOCIAL 8ª AULA</a:t>
            </a:r>
            <a:br>
              <a:rPr lang="en-US" sz="2000" dirty="0" smtClean="0"/>
            </a:br>
            <a:r>
              <a:rPr lang="en-US" sz="2000" dirty="0" err="1" smtClean="0"/>
              <a:t>Turma</a:t>
            </a:r>
            <a:r>
              <a:rPr lang="en-US" sz="2000" dirty="0" smtClean="0"/>
              <a:t> B 27 </a:t>
            </a:r>
            <a:r>
              <a:rPr lang="en-US" sz="2000" dirty="0" err="1" smtClean="0"/>
              <a:t>Abril</a:t>
            </a:r>
            <a:r>
              <a:rPr lang="en-US" sz="2000" dirty="0" smtClean="0"/>
              <a:t> 2012    2/10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678303"/>
              </p:ext>
            </p:extLst>
          </p:nvPr>
        </p:nvGraphicFramePr>
        <p:xfrm>
          <a:off x="2397125" y="1735138"/>
          <a:ext cx="5830889" cy="37490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4082"/>
                <a:gridCol w="36568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1 - Ad </a:t>
                      </a:r>
                      <a:r>
                        <a:rPr lang="en-US" dirty="0" err="1" smtClean="0"/>
                        <a:t>ignorantiam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baseada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ignorancia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Afirmar</a:t>
                      </a:r>
                      <a:r>
                        <a:rPr lang="en-US" dirty="0" smtClean="0"/>
                        <a:t> a </a:t>
                      </a:r>
                      <a:r>
                        <a:rPr lang="en-US" dirty="0" err="1" smtClean="0"/>
                        <a:t>verdade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uma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coisa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porque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não</a:t>
                      </a:r>
                      <a:r>
                        <a:rPr lang="en-US" dirty="0" smtClean="0"/>
                        <a:t> se </a:t>
                      </a:r>
                      <a:r>
                        <a:rPr lang="en-US" dirty="0" err="1" smtClean="0"/>
                        <a:t>provou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ser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falsa</a:t>
                      </a:r>
                      <a:endParaRPr lang="en-US" dirty="0"/>
                    </a:p>
                  </a:txBody>
                  <a:tcPr marL="81262" marR="8126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2 - </a:t>
                      </a:r>
                      <a:r>
                        <a:rPr lang="en-US" dirty="0" err="1" smtClean="0"/>
                        <a:t>Generalização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precipitada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Generalisar</a:t>
                      </a:r>
                      <a:r>
                        <a:rPr lang="en-US" baseline="0" dirty="0" smtClean="0"/>
                        <a:t> com base </a:t>
                      </a:r>
                      <a:r>
                        <a:rPr lang="en-US" baseline="0" dirty="0" err="1" smtClean="0"/>
                        <a:t>em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provas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insuficientes</a:t>
                      </a:r>
                      <a:endParaRPr lang="en-US" dirty="0"/>
                    </a:p>
                  </a:txBody>
                  <a:tcPr marL="81262" marR="8126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3 - Post hoc ergo propter hoc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Confundir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correlação</a:t>
                      </a:r>
                      <a:r>
                        <a:rPr lang="en-US" dirty="0" smtClean="0"/>
                        <a:t> com </a:t>
                      </a:r>
                      <a:r>
                        <a:rPr lang="en-US" dirty="0" err="1" smtClean="0"/>
                        <a:t>relação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causa-efeito</a:t>
                      </a:r>
                      <a:endParaRPr lang="en-US" dirty="0"/>
                    </a:p>
                  </a:txBody>
                  <a:tcPr marL="81262" marR="8126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- A</a:t>
                      </a:r>
                      <a:r>
                        <a:rPr lang="en-US" dirty="0" smtClean="0"/>
                        <a:t>d hominem, à </a:t>
                      </a:r>
                      <a:r>
                        <a:rPr lang="en-US" dirty="0" err="1" smtClean="0"/>
                        <a:t>pessoa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Atacar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apoiar</a:t>
                      </a:r>
                      <a:r>
                        <a:rPr lang="en-US" baseline="0" dirty="0" smtClean="0"/>
                        <a:t> a(s) </a:t>
                      </a:r>
                      <a:r>
                        <a:rPr lang="en-US" baseline="0" dirty="0" err="1" smtClean="0"/>
                        <a:t>pessoa</a:t>
                      </a:r>
                      <a:r>
                        <a:rPr lang="en-US" baseline="0" dirty="0" smtClean="0"/>
                        <a:t>(s) </a:t>
                      </a:r>
                      <a:r>
                        <a:rPr lang="en-US" baseline="0" dirty="0" err="1" smtClean="0"/>
                        <a:t>em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vez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daquilo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elas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dizem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fazem</a:t>
                      </a:r>
                      <a:r>
                        <a:rPr lang="en-US" baseline="0" dirty="0" smtClean="0"/>
                        <a:t>/</a:t>
                      </a:r>
                      <a:r>
                        <a:rPr lang="en-US" baseline="0" dirty="0" err="1" smtClean="0"/>
                        <a:t>argumentam</a:t>
                      </a:r>
                      <a:endParaRPr lang="en-US" dirty="0"/>
                    </a:p>
                  </a:txBody>
                  <a:tcPr marL="81262" marR="8126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r>
                        <a:rPr lang="en-US" baseline="0" dirty="0" smtClean="0"/>
                        <a:t> - </a:t>
                      </a:r>
                      <a:r>
                        <a:rPr lang="en-US" dirty="0" err="1" smtClean="0"/>
                        <a:t>aciocinio</a:t>
                      </a:r>
                      <a:r>
                        <a:rPr lang="en-US" dirty="0" smtClean="0"/>
                        <a:t> circular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Assumir</a:t>
                      </a:r>
                      <a:r>
                        <a:rPr lang="en-US" dirty="0" smtClean="0"/>
                        <a:t> a </a:t>
                      </a:r>
                      <a:r>
                        <a:rPr lang="en-US" dirty="0" err="1" smtClean="0"/>
                        <a:t>verdade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daquilo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que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devia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provado</a:t>
                      </a:r>
                      <a:endParaRPr lang="en-US" dirty="0"/>
                    </a:p>
                  </a:txBody>
                  <a:tcPr marL="81262" marR="8126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8840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GRH, 2012. PSICOLOGIA SOCIAL 8ª AULA</a:t>
            </a:r>
            <a:br>
              <a:rPr lang="en-US" sz="2000" dirty="0" smtClean="0"/>
            </a:br>
            <a:r>
              <a:rPr lang="en-US" sz="2000" dirty="0" err="1" smtClean="0"/>
              <a:t>Turma</a:t>
            </a:r>
            <a:r>
              <a:rPr lang="en-US" sz="2000" dirty="0" smtClean="0"/>
              <a:t> B 27 </a:t>
            </a:r>
            <a:r>
              <a:rPr lang="en-US" sz="2000" dirty="0" err="1" smtClean="0"/>
              <a:t>Abril</a:t>
            </a:r>
            <a:r>
              <a:rPr lang="en-US" sz="2000" dirty="0" smtClean="0"/>
              <a:t> 2012    3/10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2892009"/>
              </p:ext>
            </p:extLst>
          </p:nvPr>
        </p:nvGraphicFramePr>
        <p:xfrm>
          <a:off x="914400" y="1735138"/>
          <a:ext cx="7313614" cy="3479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6807"/>
                <a:gridCol w="36568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 – </a:t>
                      </a:r>
                      <a:r>
                        <a:rPr lang="en-US" dirty="0" err="1" smtClean="0"/>
                        <a:t>Argumento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favorecedor</a:t>
                      </a:r>
                      <a:r>
                        <a:rPr lang="en-US" baseline="0" dirty="0" smtClean="0"/>
                        <a:t> (special pleading)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Usar</a:t>
                      </a:r>
                      <a:r>
                        <a:rPr lang="en-US" dirty="0" smtClean="0"/>
                        <a:t> um </a:t>
                      </a:r>
                      <a:r>
                        <a:rPr lang="en-US" dirty="0" err="1" smtClean="0"/>
                        <a:t>criterio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proprio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que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resulta</a:t>
                      </a:r>
                      <a:r>
                        <a:rPr lang="en-US" dirty="0" smtClean="0"/>
                        <a:t> no </a:t>
                      </a:r>
                      <a:r>
                        <a:rPr lang="en-US" dirty="0" err="1" smtClean="0"/>
                        <a:t>favorecimento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uma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pessoa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ou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grupo</a:t>
                      </a:r>
                      <a:endParaRPr lang="en-US" dirty="0"/>
                    </a:p>
                  </a:txBody>
                  <a:tcPr marL="81262" marR="8126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r>
                        <a:rPr lang="en-US" baseline="0" dirty="0" smtClean="0"/>
                        <a:t> -</a:t>
                      </a:r>
                      <a:r>
                        <a:rPr lang="en-US" baseline="0" dirty="0" err="1" smtClean="0"/>
                        <a:t>E</a:t>
                      </a:r>
                      <a:r>
                        <a:rPr lang="en-US" dirty="0" err="1" smtClean="0"/>
                        <a:t>quivoco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ambiguo</a:t>
                      </a:r>
                      <a:r>
                        <a:rPr lang="en-US" dirty="0" smtClean="0"/>
                        <a:t> da </a:t>
                      </a:r>
                      <a:r>
                        <a:rPr lang="en-US" dirty="0" err="1" smtClean="0"/>
                        <a:t>linguagem</a:t>
                      </a:r>
                      <a:endParaRPr lang="en-US" dirty="0"/>
                    </a:p>
                  </a:txBody>
                  <a:tcPr marL="81262" marR="8126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r>
                        <a:rPr lang="en-US" baseline="0" dirty="0" smtClean="0"/>
                        <a:t> - </a:t>
                      </a:r>
                      <a:r>
                        <a:rPr lang="en-US" baseline="0" dirty="0" err="1" smtClean="0"/>
                        <a:t>F</a:t>
                      </a:r>
                      <a:r>
                        <a:rPr lang="en-US" dirty="0" err="1" smtClean="0"/>
                        <a:t>alsa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analogia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Pressupor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que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sendo</a:t>
                      </a:r>
                      <a:r>
                        <a:rPr lang="en-US" dirty="0" smtClean="0"/>
                        <a:t> 2 </a:t>
                      </a:r>
                      <a:r>
                        <a:rPr lang="en-US" dirty="0" err="1" smtClean="0"/>
                        <a:t>coisas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equivalentes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nalguns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aspectos</a:t>
                      </a:r>
                      <a:r>
                        <a:rPr lang="en-US" dirty="0" smtClean="0"/>
                        <a:t>, o </a:t>
                      </a:r>
                      <a:r>
                        <a:rPr lang="en-US" dirty="0" err="1" smtClean="0"/>
                        <a:t>são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também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noutros</a:t>
                      </a:r>
                      <a:endParaRPr lang="en-US" dirty="0"/>
                    </a:p>
                  </a:txBody>
                  <a:tcPr marL="81262" marR="8126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9 - </a:t>
                      </a:r>
                      <a:r>
                        <a:rPr lang="en-US" dirty="0" err="1" smtClean="0"/>
                        <a:t>Falso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dilema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Pressupor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que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só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existem</a:t>
                      </a:r>
                      <a:r>
                        <a:rPr lang="en-US" dirty="0" smtClean="0"/>
                        <a:t> 2 </a:t>
                      </a:r>
                      <a:r>
                        <a:rPr lang="en-US" dirty="0" err="1" smtClean="0"/>
                        <a:t>alternativas</a:t>
                      </a:r>
                      <a:r>
                        <a:rPr lang="en-US" dirty="0" smtClean="0"/>
                        <a:t> (</a:t>
                      </a:r>
                      <a:r>
                        <a:rPr lang="en-US" dirty="0" err="1" smtClean="0"/>
                        <a:t>mundo</a:t>
                      </a:r>
                      <a:r>
                        <a:rPr lang="en-US" dirty="0" smtClean="0"/>
                        <a:t> a </a:t>
                      </a:r>
                      <a:r>
                        <a:rPr lang="en-US" dirty="0" err="1" smtClean="0"/>
                        <a:t>preto</a:t>
                      </a:r>
                      <a:r>
                        <a:rPr lang="en-US" dirty="0" smtClean="0"/>
                        <a:t> e </a:t>
                      </a:r>
                      <a:r>
                        <a:rPr lang="en-US" dirty="0" err="1" smtClean="0"/>
                        <a:t>branco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 marL="81262" marR="8126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10 - </a:t>
                      </a:r>
                      <a:r>
                        <a:rPr lang="en-US" dirty="0" err="1" smtClean="0"/>
                        <a:t>Falsa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questão</a:t>
                      </a:r>
                      <a:endParaRPr lang="en-US" dirty="0"/>
                    </a:p>
                  </a:txBody>
                  <a:tcPr marL="81262" marR="81262"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Questão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que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não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é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imparcial</a:t>
                      </a:r>
                      <a:r>
                        <a:rPr lang="en-US" baseline="0" dirty="0" smtClean="0"/>
                        <a:t>, </a:t>
                      </a:r>
                      <a:r>
                        <a:rPr lang="en-US" baseline="0" dirty="0" err="1" smtClean="0"/>
                        <a:t>porque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inclui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pressupostos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implicitos</a:t>
                      </a:r>
                      <a:endParaRPr lang="en-US" dirty="0"/>
                    </a:p>
                  </a:txBody>
                  <a:tcPr marL="81262" marR="8126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50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GRH, 2012. PSICOLOGIA SOCIAL 8ª AULA</a:t>
            </a:r>
            <a:br>
              <a:rPr lang="en-US" sz="2000" dirty="0" smtClean="0"/>
            </a:br>
            <a:r>
              <a:rPr lang="en-US" sz="2000" dirty="0" err="1" smtClean="0"/>
              <a:t>Turma</a:t>
            </a:r>
            <a:r>
              <a:rPr lang="en-US" sz="2000" dirty="0" smtClean="0"/>
              <a:t> B 27 </a:t>
            </a:r>
            <a:r>
              <a:rPr lang="en-US" sz="2000" dirty="0" err="1" smtClean="0"/>
              <a:t>Abril</a:t>
            </a:r>
            <a:r>
              <a:rPr lang="en-US" sz="2000" dirty="0" smtClean="0"/>
              <a:t> 2012    4/10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A: “DEPOIS DE SEREM INTRODUZIDAS E APLICADAS LEIS ESTRITAS SOBRE O      	USO DE ARMAS, O CRIME AUMENTOU EM  BARCELOS.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TAL PROVA QUE AS LEIS DE CONTROLE DE ARMAS NÃO SÃO EFICAZES     </a:t>
            </a:r>
          </a:p>
          <a:p>
            <a:pPr marL="0" indent="0">
              <a:buNone/>
            </a:pPr>
            <a:r>
              <a:rPr lang="en-US" sz="2000" dirty="0" smtClean="0"/>
              <a:t>       PARA PREVENIR O CRIME”.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B: “A ODETE DISSE QUE CONFIA EM MIM.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DE CERTEZA QUE É VERDADE PORQUE ELA NÃO MENTIRIA A QUEM        	CONFIA”.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C: “OS FINS JUSTIFICAM OS MEIOS.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NÃO SE PODE FAZER OMOLETES SEM PARTIR OVOS!”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7527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GRH, 2012. PSICOLOGIA SOCIAL 8ª AULA</a:t>
            </a:r>
            <a:br>
              <a:rPr lang="en-US" sz="2000" dirty="0" smtClean="0"/>
            </a:br>
            <a:r>
              <a:rPr lang="en-US" sz="2000" dirty="0" err="1" smtClean="0"/>
              <a:t>Turma</a:t>
            </a:r>
            <a:r>
              <a:rPr lang="en-US" sz="2000" dirty="0" smtClean="0"/>
              <a:t> B 27 </a:t>
            </a:r>
            <a:r>
              <a:rPr lang="en-US" sz="2000" dirty="0" err="1" smtClean="0"/>
              <a:t>Abril</a:t>
            </a:r>
            <a:r>
              <a:rPr lang="en-US" sz="2000" dirty="0" smtClean="0"/>
              <a:t> 2012    5/10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D: “OS INGLESES ESTÃO SEMPRE A FALAR DO TEMPO.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SE ALGUÉM LHE COMEÇAR A FALAR DO TEMPO, DE CERTEZA QUE SE TRATA DE UM INGLES.”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E: “NÃO PODE SER VERDADE.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NENHUM DOS MEUS AMIGOS ACREDITARIA NISSO”.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F: “DADO QUE EXISTEM GRANDES CIENTISTAS QUE ACREDITAM EM DEUS, DEVE HAVER ALGUMA COISA VERDADEIRA NA RELIGIÃO”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67251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GRH, 2012. PSICOLOGIA SOCIAL 8ª AULA</a:t>
            </a:r>
            <a:br>
              <a:rPr lang="en-US" sz="2000" dirty="0" smtClean="0"/>
            </a:br>
            <a:r>
              <a:rPr lang="en-US" sz="2000" dirty="0" err="1" smtClean="0"/>
              <a:t>Turma</a:t>
            </a:r>
            <a:r>
              <a:rPr lang="en-US" sz="2000" dirty="0" smtClean="0"/>
              <a:t> B 27 </a:t>
            </a:r>
            <a:r>
              <a:rPr lang="en-US" sz="2000" dirty="0" err="1" smtClean="0"/>
              <a:t>Abril</a:t>
            </a:r>
            <a:r>
              <a:rPr lang="en-US" sz="2000" dirty="0" smtClean="0"/>
              <a:t> 2012    6/10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 smtClean="0"/>
              <a:t>F: DEMO-NOS TÃO BEM NAS 2 VEZES EM QUE SAIMOS OS 2! SOMOS MESMO ALMAS GÉMEAS. VAMO-NOS CASAR!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G: QUERES SER PARTE DA SOLUÇÃO OU PARTE DO PROBLEMA?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I: CONCORDO QUE TODOS DEVEM PAGAR IMPOSTOS MAS, COMO ESTOU COM DIFICULDADES ESTE ANO E QUERO IR DE FÉRAS COM A MINHA FAMILIA, PARA RECUPERARMOS A SAUDE MENTAL, NÃO VAI TER IMPORTANCIA SE NÃO DECLARAR TODOS OS MEUS RENDIMENTOS ESTE ANO.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42077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GRH, 2012. PSICOLOGIA SOCIAL 8ª AULA</a:t>
            </a:r>
            <a:br>
              <a:rPr lang="en-US" sz="2000" dirty="0" smtClean="0"/>
            </a:br>
            <a:r>
              <a:rPr lang="en-US" sz="2000" dirty="0" err="1" smtClean="0"/>
              <a:t>Turma</a:t>
            </a:r>
            <a:r>
              <a:rPr lang="en-US" sz="2000" dirty="0" smtClean="0"/>
              <a:t> B 27 </a:t>
            </a:r>
            <a:r>
              <a:rPr lang="en-US" sz="2000" dirty="0" err="1" smtClean="0"/>
              <a:t>Abril</a:t>
            </a:r>
            <a:r>
              <a:rPr lang="en-US" sz="2000" dirty="0" smtClean="0"/>
              <a:t> 2012    7/10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J: “EM MÉDIA AS FAMILIAS PORTUGUESAS TEM 1.3 FILHOS. OS SILVAS SÃO PESSOAS DENTRO DA MÉDIA, LOGO DEVEM TER 1.3. FILHOS.”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K: “DADO QUE NINGUÉM ALGUMA VEZ PROVOU QUE ESTAMOS SÓS NO UNIVERSO, PODEMOS CONCLUIR QUE EXISTEM ETs.”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L: “TODA A TUA FAMILIA É ESTUPIDA OU ÉS SÓ TU?”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M: “MUITOS GRANDES ARTISTAS NÃO TIVERAM A OBRA RECONHECIDA DURANTE A SUA VIDA. UMA VEZ QUE NÃO SOU RECONHECIDO É PORQUE SOU UM GRANDE ARTISTA.”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83957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GRH, 2012. PSICOLOGIA SOCIAL 8ª AULA</a:t>
            </a:r>
            <a:br>
              <a:rPr lang="en-US" sz="2000" dirty="0" smtClean="0"/>
            </a:br>
            <a:r>
              <a:rPr lang="en-US" sz="2000" dirty="0" err="1" smtClean="0"/>
              <a:t>Turma</a:t>
            </a:r>
            <a:r>
              <a:rPr lang="en-US" sz="2000" dirty="0" smtClean="0"/>
              <a:t> B 27 </a:t>
            </a:r>
            <a:r>
              <a:rPr lang="en-US" sz="2000" dirty="0" err="1" smtClean="0"/>
              <a:t>Abril</a:t>
            </a:r>
            <a:r>
              <a:rPr lang="en-US" sz="2000" dirty="0" smtClean="0"/>
              <a:t> 2012    8/10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N: “UMA VEZ QUE SÓ HÁ 2 CANDIDATOS Á PRESIDENCIA DA AE – O BORIS E  A BERTA – E SABENDO QUE ELE NÃO VOTOU NO BORIS, SÓMPODE TER VOTADO NA BERTA.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O: NINGUÉM CONSEGUE SER BEM SUCEDIDO   SEM TRABALHAR MUITO. COMO CHUMBASTE NA FREQUENCIA ISSO GARANTE QUE ÉS DESLEIXADO.”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P: “NUNCA HOUVE A MINIMA SUSPEITA SOBRE AQUELE DEPUTADO. ISSO GARANTE QUE ELE É HONESTO.”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Q: “ASSIM COM TRATAMOS MELHOR DO NOSSO CARRO DO QUE DE UM CARRO ALUGADO, UM DONO DE ESCRAVOS TRATARÁ MELHOR OS SEUS ESCRAVOS DO QUE UM PATRÃO OS SEUS EMPREGADOS”.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51357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kwell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Inkwell.thmx</Template>
  <TotalTime>321</TotalTime>
  <Words>843</Words>
  <Application>Microsoft Macintosh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Inkwell</vt:lpstr>
      <vt:lpstr>GRH, 2012. PSICOLOGIA SOCIAL 8ª AULA Turma B 27 Abril 2012    1/10</vt:lpstr>
      <vt:lpstr>GRH, 2012. PSICOLOGIA SOCIAL 8ª AULA Turma B 27 Abril 2012    1/10</vt:lpstr>
      <vt:lpstr>GRH, 2012. PSICOLOGIA SOCIAL 8ª AULA Turma B 27 Abril 2012    2/10</vt:lpstr>
      <vt:lpstr>GRH, 2012. PSICOLOGIA SOCIAL 8ª AULA Turma B 27 Abril 2012    3/10</vt:lpstr>
      <vt:lpstr>GRH, 2012. PSICOLOGIA SOCIAL 8ª AULA Turma B 27 Abril 2012    4/10</vt:lpstr>
      <vt:lpstr>GRH, 2012. PSICOLOGIA SOCIAL 8ª AULA Turma B 27 Abril 2012    5/10</vt:lpstr>
      <vt:lpstr>GRH, 2012. PSICOLOGIA SOCIAL 8ª AULA Turma B 27 Abril 2012    6/10</vt:lpstr>
      <vt:lpstr>GRH, 2012. PSICOLOGIA SOCIAL 8ª AULA Turma B 27 Abril 2012    7/10</vt:lpstr>
      <vt:lpstr>GRH, 2012. PSICOLOGIA SOCIAL 8ª AULA Turma B 27 Abril 2012    8/10</vt:lpstr>
      <vt:lpstr>GRH, 2012. PSICOLOGIA SOCIAL 8ª AULA Turma B 27 Abril 2012    9/10</vt:lpstr>
      <vt:lpstr>GRH, 2012. PSICOLOGIA SOCIAL 8ª AULA Turma B 27 Abril 2012    1/10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LUIS MIGUEL VICENTE AFONSO NETO</dc:creator>
  <cp:lastModifiedBy>LUIS MIGUEL VICENTE AFONSO NETO</cp:lastModifiedBy>
  <cp:revision>20</cp:revision>
  <dcterms:created xsi:type="dcterms:W3CDTF">2012-04-27T10:40:55Z</dcterms:created>
  <dcterms:modified xsi:type="dcterms:W3CDTF">2012-04-30T16:09:08Z</dcterms:modified>
</cp:coreProperties>
</file>